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5" r:id="rId10"/>
    <p:sldId id="286" r:id="rId11"/>
    <p:sldId id="287" r:id="rId12"/>
    <p:sldId id="264" r:id="rId13"/>
    <p:sldId id="288" r:id="rId14"/>
    <p:sldId id="266" r:id="rId15"/>
    <p:sldId id="267" r:id="rId16"/>
    <p:sldId id="268" r:id="rId17"/>
    <p:sldId id="290" r:id="rId18"/>
    <p:sldId id="281" r:id="rId19"/>
    <p:sldId id="270" r:id="rId20"/>
    <p:sldId id="271" r:id="rId21"/>
    <p:sldId id="282" r:id="rId22"/>
    <p:sldId id="272" r:id="rId23"/>
    <p:sldId id="283" r:id="rId24"/>
    <p:sldId id="289" r:id="rId25"/>
    <p:sldId id="284" r:id="rId26"/>
    <p:sldId id="273" r:id="rId27"/>
    <p:sldId id="274" r:id="rId28"/>
    <p:sldId id="275" r:id="rId29"/>
    <p:sldId id="276" r:id="rId30"/>
    <p:sldId id="277" r:id="rId31"/>
    <p:sldId id="278" r:id="rId32"/>
    <p:sldId id="279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/>
    <p:restoredTop sz="94718"/>
  </p:normalViewPr>
  <p:slideViewPr>
    <p:cSldViewPr snapToGrid="0" snapToObjects="1">
      <p:cViewPr varScale="1">
        <p:scale>
          <a:sx n="98" d="100"/>
          <a:sy n="98" d="100"/>
        </p:scale>
        <p:origin x="2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扶差 李" userId="a393af2cdb5fa7a8" providerId="LiveId" clId="{03C12F6A-96DE-084C-8345-8A0971DB6738}"/>
    <pc:docChg chg="modSld">
      <pc:chgData name="扶差 李" userId="a393af2cdb5fa7a8" providerId="LiveId" clId="{03C12F6A-96DE-084C-8345-8A0971DB6738}" dt="2024-08-10T12:46:16.213" v="0" actId="1076"/>
      <pc:docMkLst>
        <pc:docMk/>
      </pc:docMkLst>
      <pc:sldChg chg="modSp mod">
        <pc:chgData name="扶差 李" userId="a393af2cdb5fa7a8" providerId="LiveId" clId="{03C12F6A-96DE-084C-8345-8A0971DB6738}" dt="2024-08-10T12:46:16.213" v="0" actId="1076"/>
        <pc:sldMkLst>
          <pc:docMk/>
          <pc:sldMk cId="0" sldId="275"/>
        </pc:sldMkLst>
        <pc:spChg chg="mod">
          <ac:chgData name="扶差 李" userId="a393af2cdb5fa7a8" providerId="LiveId" clId="{03C12F6A-96DE-084C-8345-8A0971DB6738}" dt="2024-08-10T12:46:16.213" v="0" actId="1076"/>
          <ac:spMkLst>
            <pc:docMk/>
            <pc:sldMk cId="0" sldId="275"/>
            <ac:spMk id="5" creationId="{00000000-0000-0000-0000-000000000000}"/>
          </ac:spMkLst>
        </pc:spChg>
      </pc:sldChg>
    </pc:docChg>
  </pc:docChgLst>
  <pc:docChgLst>
    <pc:chgData name="扶差 李" userId="a393af2cdb5fa7a8" providerId="LiveId" clId="{9B14B737-8480-8547-9F89-2F863F607AD5}"/>
    <pc:docChg chg="modSld">
      <pc:chgData name="扶差 李" userId="a393af2cdb5fa7a8" providerId="LiveId" clId="{9B14B737-8480-8547-9F89-2F863F607AD5}" dt="2024-08-18T04:36:22.021" v="92" actId="20577"/>
      <pc:docMkLst>
        <pc:docMk/>
      </pc:docMkLst>
      <pc:sldChg chg="modSp mod">
        <pc:chgData name="扶差 李" userId="a393af2cdb5fa7a8" providerId="LiveId" clId="{9B14B737-8480-8547-9F89-2F863F607AD5}" dt="2024-08-18T04:36:22.021" v="92" actId="20577"/>
        <pc:sldMkLst>
          <pc:docMk/>
          <pc:sldMk cId="0" sldId="278"/>
        </pc:sldMkLst>
        <pc:spChg chg="mod">
          <ac:chgData name="扶差 李" userId="a393af2cdb5fa7a8" providerId="LiveId" clId="{9B14B737-8480-8547-9F89-2F863F607AD5}" dt="2024-08-18T04:36:22.021" v="92" actId="20577"/>
          <ac:spMkLst>
            <pc:docMk/>
            <pc:sldMk cId="0" sldId="278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835E-6693-0946-B1F7-B4B664CBEDB8}" type="datetimeFigureOut">
              <a:rPr kumimoji="1" lang="zh-CN" altLang="en-US" smtClean="0"/>
              <a:t>2024/8/18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A8E2-0AB2-164C-AE47-616323D0E4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835E-6693-0946-B1F7-B4B664CBEDB8}" type="datetimeFigureOut">
              <a:rPr kumimoji="1" lang="zh-CN" altLang="en-US" smtClean="0"/>
              <a:t>2024/8/18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A8E2-0AB2-164C-AE47-616323D0E4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835E-6693-0946-B1F7-B4B664CBEDB8}" type="datetimeFigureOut">
              <a:rPr kumimoji="1" lang="zh-CN" altLang="en-US" smtClean="0"/>
              <a:t>2024/8/18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A8E2-0AB2-164C-AE47-616323D0E4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835E-6693-0946-B1F7-B4B664CBEDB8}" type="datetimeFigureOut">
              <a:rPr kumimoji="1" lang="zh-CN" altLang="en-US" smtClean="0"/>
              <a:t>2024/8/18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A8E2-0AB2-164C-AE47-616323D0E4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835E-6693-0946-B1F7-B4B664CBEDB8}" type="datetimeFigureOut">
              <a:rPr kumimoji="1" lang="zh-CN" altLang="en-US" smtClean="0"/>
              <a:t>2024/8/18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A8E2-0AB2-164C-AE47-616323D0E4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835E-6693-0946-B1F7-B4B664CBEDB8}" type="datetimeFigureOut">
              <a:rPr kumimoji="1" lang="zh-CN" altLang="en-US" smtClean="0"/>
              <a:t>2024/8/18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A8E2-0AB2-164C-AE47-616323D0E4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835E-6693-0946-B1F7-B4B664CBEDB8}" type="datetimeFigureOut">
              <a:rPr kumimoji="1" lang="zh-CN" altLang="en-US" smtClean="0"/>
              <a:t>2024/8/18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A8E2-0AB2-164C-AE47-616323D0E4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835E-6693-0946-B1F7-B4B664CBEDB8}" type="datetimeFigureOut">
              <a:rPr kumimoji="1" lang="zh-CN" altLang="en-US" smtClean="0"/>
              <a:t>2024/8/18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A8E2-0AB2-164C-AE47-616323D0E4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835E-6693-0946-B1F7-B4B664CBEDB8}" type="datetimeFigureOut">
              <a:rPr kumimoji="1" lang="zh-CN" altLang="en-US" smtClean="0"/>
              <a:t>2024/8/18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A8E2-0AB2-164C-AE47-616323D0E4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835E-6693-0946-B1F7-B4B664CBEDB8}" type="datetimeFigureOut">
              <a:rPr kumimoji="1" lang="zh-CN" altLang="en-US" smtClean="0"/>
              <a:t>2024/8/18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A8E2-0AB2-164C-AE47-616323D0E4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835E-6693-0946-B1F7-B4B664CBEDB8}" type="datetimeFigureOut">
              <a:rPr kumimoji="1" lang="zh-CN" altLang="en-US" smtClean="0"/>
              <a:t>2024/8/18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A8E2-0AB2-164C-AE47-616323D0E4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835E-6693-0946-B1F7-B4B664CBEDB8}" type="datetimeFigureOut">
              <a:rPr kumimoji="1" lang="zh-CN" altLang="en-US" smtClean="0"/>
              <a:t>2024/8/18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5A8E2-0AB2-164C-AE47-616323D0E4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blogs.com/chengxiao/p/6129630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gdb.com/u2SbpT7y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gdb.com/SH-MxMnw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2018</a:t>
            </a:r>
            <a:r>
              <a:rPr kumimoji="1" lang="zh-CN" altLang="en-US" dirty="0"/>
              <a:t>年</a:t>
            </a:r>
            <a:r>
              <a:rPr kumimoji="1" lang="en-US" altLang="zh-CN" dirty="0"/>
              <a:t>NOIP</a:t>
            </a:r>
            <a:r>
              <a:rPr kumimoji="1" lang="zh-CN" altLang="en-US" dirty="0"/>
              <a:t>普及组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dirty="0"/>
              <a:t>初赛试题讲解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19199" y="1402002"/>
            <a:ext cx="72874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effectLst/>
              </a:rPr>
              <a:t>表达式 </a:t>
            </a:r>
            <a:r>
              <a:rPr lang="en-GB" altLang="zh-CN" sz="2400" dirty="0">
                <a:effectLst/>
              </a:rPr>
              <a:t>a * d - b * c </a:t>
            </a:r>
            <a:r>
              <a:rPr lang="zh-CN" altLang="en-US" sz="2400" dirty="0">
                <a:effectLst/>
              </a:rPr>
              <a:t>的前缀形式是 </a:t>
            </a:r>
            <a:r>
              <a:rPr lang="en-US" altLang="zh-CN" sz="2400" dirty="0">
                <a:effectLst/>
              </a:rPr>
              <a:t>(</a:t>
            </a:r>
            <a:r>
              <a:rPr lang="zh-CN" altLang="en-US" sz="2400" dirty="0">
                <a:effectLst/>
              </a:rPr>
              <a:t>     </a:t>
            </a:r>
            <a:r>
              <a:rPr lang="en-US" altLang="zh-CN" sz="2400" dirty="0">
                <a:effectLst/>
              </a:rPr>
              <a:t> ) </a:t>
            </a:r>
            <a:r>
              <a:rPr lang="zh-CN" altLang="en-US" sz="2400" dirty="0">
                <a:effectLst/>
              </a:rPr>
              <a:t>。</a:t>
            </a:r>
          </a:p>
          <a:p>
            <a:pPr fontAlgn="ctr"/>
            <a:r>
              <a:rPr lang="en-US" altLang="zh-CN" sz="2400" dirty="0"/>
              <a:t>A.</a:t>
            </a:r>
            <a:r>
              <a:rPr lang="zh-CN" altLang="en-US" sz="2400" dirty="0"/>
              <a:t>    </a:t>
            </a:r>
            <a:r>
              <a:rPr lang="en-GB" altLang="zh-CN" sz="2400" dirty="0"/>
              <a:t>a d * b c * -</a:t>
            </a:r>
          </a:p>
          <a:p>
            <a:pPr fontAlgn="ctr"/>
            <a:r>
              <a:rPr lang="en-US" altLang="zh-CN" sz="2400" dirty="0"/>
              <a:t>B.</a:t>
            </a:r>
            <a:r>
              <a:rPr lang="zh-CN" altLang="en-US" sz="2400" dirty="0"/>
              <a:t>     </a:t>
            </a:r>
            <a:r>
              <a:rPr lang="en-GB" altLang="zh-CN" sz="2400" dirty="0"/>
              <a:t>- * a d * b c</a:t>
            </a:r>
          </a:p>
          <a:p>
            <a:pPr fontAlgn="ctr"/>
            <a:r>
              <a:rPr lang="en-US" altLang="zh-CN" sz="2400" dirty="0"/>
              <a:t>C.</a:t>
            </a:r>
            <a:r>
              <a:rPr lang="zh-CN" altLang="en-US" sz="2400" dirty="0"/>
              <a:t>     </a:t>
            </a:r>
            <a:r>
              <a:rPr lang="en-GB" altLang="zh-CN" sz="2400" dirty="0"/>
              <a:t>a * d - b * c</a:t>
            </a:r>
          </a:p>
          <a:p>
            <a:pPr fontAlgn="ctr"/>
            <a:r>
              <a:rPr lang="en-US" altLang="zh-CN" sz="2400" dirty="0"/>
              <a:t>D.</a:t>
            </a:r>
            <a:r>
              <a:rPr lang="zh-CN" altLang="en-US" sz="2400" dirty="0"/>
              <a:t>    </a:t>
            </a:r>
            <a:r>
              <a:rPr lang="en-GB" altLang="zh-CN" sz="2400" dirty="0"/>
              <a:t>- * * a d b c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47781" y="1401792"/>
            <a:ext cx="37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B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62483" y="669851"/>
            <a:ext cx="105571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effectLst/>
                <a:latin typeface="KaTeX_Main"/>
              </a:rPr>
              <a:t>2−3</a:t>
            </a:r>
            <a:r>
              <a:rPr lang="zh-CN" altLang="en-US" dirty="0">
                <a:effectLst/>
              </a:rPr>
              <a:t> 树是一种特殊的树，它满足两个条件：</a:t>
            </a:r>
          </a:p>
          <a:p>
            <a:r>
              <a:rPr lang="en-US" altLang="zh-CN" dirty="0">
                <a:effectLst/>
              </a:rPr>
              <a:t>1</a:t>
            </a:r>
            <a:r>
              <a:rPr lang="zh-CN" altLang="en-US" dirty="0">
                <a:effectLst/>
              </a:rPr>
              <a:t>）每个内部结点有两个或三个子结点；</a:t>
            </a:r>
          </a:p>
          <a:p>
            <a:r>
              <a:rPr lang="en-US" altLang="zh-CN" dirty="0">
                <a:effectLst/>
              </a:rPr>
              <a:t>2</a:t>
            </a:r>
            <a:r>
              <a:rPr lang="zh-CN" altLang="en-US" dirty="0">
                <a:effectLst/>
              </a:rPr>
              <a:t>）所有的叶结点到根的路径长度相同。</a:t>
            </a:r>
          </a:p>
          <a:p>
            <a:r>
              <a:rPr lang="zh-CN" altLang="en-US" dirty="0">
                <a:effectLst/>
              </a:rPr>
              <a:t>如果一棵 </a:t>
            </a:r>
            <a:r>
              <a:rPr lang="en-US" altLang="zh-CN" dirty="0">
                <a:effectLst/>
                <a:latin typeface="KaTeX_Main"/>
              </a:rPr>
              <a:t>2−3</a:t>
            </a:r>
            <a:r>
              <a:rPr lang="zh-CN" altLang="en-US" dirty="0">
                <a:effectLst/>
              </a:rPr>
              <a:t> 树有 </a:t>
            </a:r>
            <a:r>
              <a:rPr lang="en-US" altLang="zh-CN" dirty="0">
                <a:effectLst/>
                <a:latin typeface="KaTeX_Main"/>
              </a:rPr>
              <a:t>10</a:t>
            </a:r>
            <a:r>
              <a:rPr lang="zh-CN" altLang="en-US" dirty="0">
                <a:effectLst/>
              </a:rPr>
              <a:t> 个叶结点，那么它可能有 </a:t>
            </a:r>
            <a:r>
              <a:rPr lang="en-US" altLang="zh-CN" dirty="0">
                <a:effectLst/>
              </a:rPr>
              <a:t>(</a:t>
            </a:r>
            <a:r>
              <a:rPr lang="zh-CN" altLang="en-US" dirty="0">
                <a:effectLst/>
              </a:rPr>
              <a:t>        </a:t>
            </a:r>
            <a:r>
              <a:rPr lang="en-US" altLang="zh-CN" dirty="0">
                <a:effectLst/>
              </a:rPr>
              <a:t> ) </a:t>
            </a:r>
            <a:r>
              <a:rPr lang="zh-CN" altLang="en-US" dirty="0">
                <a:effectLst/>
              </a:rPr>
              <a:t>个非叶结点。</a:t>
            </a:r>
            <a:r>
              <a:rPr lang="zh-CN" altLang="en-US" dirty="0">
                <a:solidFill>
                  <a:srgbClr val="FF0000"/>
                </a:solidFill>
                <a:effectLst/>
              </a:rPr>
              <a:t>多选</a:t>
            </a:r>
          </a:p>
          <a:p>
            <a:r>
              <a:rPr lang="en-US" altLang="zh-CN" dirty="0">
                <a:solidFill>
                  <a:srgbClr val="606266"/>
                </a:solidFill>
                <a:latin typeface="KaTeX_Main"/>
              </a:rPr>
              <a:t>A.</a:t>
            </a:r>
            <a:r>
              <a:rPr lang="zh-CN" altLang="en-US" dirty="0">
                <a:solidFill>
                  <a:srgbClr val="606266"/>
                </a:solidFill>
                <a:latin typeface="KaTeX_Main"/>
              </a:rPr>
              <a:t>   </a:t>
            </a:r>
            <a:r>
              <a:rPr lang="en-US" altLang="zh-CN" b="0" dirty="0">
                <a:solidFill>
                  <a:srgbClr val="606266"/>
                </a:solidFill>
                <a:effectLst/>
                <a:latin typeface="KaTeX_Main"/>
              </a:rPr>
              <a:t>5</a:t>
            </a:r>
            <a:r>
              <a:rPr lang="zh-CN" altLang="en-US" b="0" dirty="0">
                <a:solidFill>
                  <a:srgbClr val="606266"/>
                </a:solidFill>
                <a:effectLst/>
                <a:latin typeface="KaTeX_Main"/>
              </a:rPr>
              <a:t>        </a:t>
            </a:r>
            <a:r>
              <a:rPr lang="en-US" altLang="zh-CN" b="0" dirty="0">
                <a:solidFill>
                  <a:srgbClr val="606266"/>
                </a:solidFill>
                <a:effectLst/>
                <a:latin typeface="KaTeX_Main"/>
              </a:rPr>
              <a:t>B.</a:t>
            </a:r>
            <a:r>
              <a:rPr lang="zh-CN" altLang="en-US" b="0" dirty="0">
                <a:solidFill>
                  <a:srgbClr val="606266"/>
                </a:solidFill>
                <a:effectLst/>
                <a:latin typeface="KaTeX_Main"/>
              </a:rPr>
              <a:t>     </a:t>
            </a:r>
            <a:r>
              <a:rPr lang="en-GB" altLang="zh-CN" b="0" dirty="0">
                <a:solidFill>
                  <a:srgbClr val="606266"/>
                </a:solidFill>
                <a:effectLst/>
                <a:latin typeface="KaTeX_Main"/>
              </a:rPr>
              <a:t>6</a:t>
            </a:r>
            <a:r>
              <a:rPr lang="zh-CN" altLang="en-US" b="0" dirty="0">
                <a:solidFill>
                  <a:srgbClr val="606266"/>
                </a:solidFill>
                <a:effectLst/>
                <a:latin typeface="KaTeX_Main"/>
              </a:rPr>
              <a:t>             </a:t>
            </a:r>
            <a:r>
              <a:rPr lang="en-US" altLang="zh-CN" dirty="0">
                <a:solidFill>
                  <a:srgbClr val="606266"/>
                </a:solidFill>
                <a:latin typeface="KaTeX_Main"/>
              </a:rPr>
              <a:t>C.</a:t>
            </a:r>
            <a:r>
              <a:rPr lang="zh-CN" altLang="en-US" dirty="0">
                <a:solidFill>
                  <a:srgbClr val="606266"/>
                </a:solidFill>
                <a:latin typeface="KaTeX_Main"/>
              </a:rPr>
              <a:t>      </a:t>
            </a:r>
            <a:r>
              <a:rPr lang="en-GB" altLang="zh-CN" b="0" dirty="0">
                <a:solidFill>
                  <a:srgbClr val="606266"/>
                </a:solidFill>
                <a:effectLst/>
                <a:latin typeface="KaTeX_Main"/>
              </a:rPr>
              <a:t>7</a:t>
            </a:r>
            <a:r>
              <a:rPr lang="zh-CN" altLang="en-US" b="0" dirty="0">
                <a:solidFill>
                  <a:srgbClr val="606266"/>
                </a:solidFill>
                <a:effectLst/>
                <a:latin typeface="KaTeX_Main"/>
              </a:rPr>
              <a:t>          </a:t>
            </a:r>
            <a:r>
              <a:rPr lang="en-US" altLang="zh-CN" b="0" dirty="0">
                <a:solidFill>
                  <a:srgbClr val="606266"/>
                </a:solidFill>
                <a:effectLst/>
                <a:latin typeface="KaTeX_Main"/>
              </a:rPr>
              <a:t>D.</a:t>
            </a:r>
            <a:r>
              <a:rPr lang="zh-CN" altLang="en-US" b="0" dirty="0">
                <a:solidFill>
                  <a:srgbClr val="606266"/>
                </a:solidFill>
                <a:effectLst/>
                <a:latin typeface="KaTeX_Main"/>
              </a:rPr>
              <a:t>   </a:t>
            </a:r>
            <a:r>
              <a:rPr lang="en-US" altLang="zh-CN" b="0" dirty="0">
                <a:solidFill>
                  <a:srgbClr val="606266"/>
                </a:solidFill>
                <a:effectLst/>
                <a:latin typeface="KaTeX_Main"/>
              </a:rPr>
              <a:t>8</a:t>
            </a:r>
            <a:endParaRPr lang="en-GB" altLang="zh-CN" dirty="0">
              <a:effectLst/>
            </a:endParaRPr>
          </a:p>
          <a:p>
            <a:pPr algn="l"/>
            <a:br>
              <a:rPr lang="en-GB" altLang="zh-CN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</a:br>
            <a:endParaRPr lang="en-GB" altLang="zh-CN" b="0" i="0" dirty="0">
              <a:solidFill>
                <a:srgbClr val="000000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61214" y="1500847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C</a:t>
            </a:r>
            <a:r>
              <a:rPr kumimoji="1" lang="zh-CN" altLang="en-US" dirty="0">
                <a:solidFill>
                  <a:srgbClr val="FF0000"/>
                </a:solidFill>
              </a:rPr>
              <a:t>   </a:t>
            </a:r>
            <a:r>
              <a:rPr kumimoji="1" lang="en-US" altLang="zh-CN" dirty="0">
                <a:solidFill>
                  <a:srgbClr val="FF0000"/>
                </a:solidFill>
              </a:rPr>
              <a:t>D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58836" y="343592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</a:t>
            </a:r>
            <a:r>
              <a:rPr kumimoji="1" lang="zh-CN" altLang="en-US" dirty="0"/>
              <a:t> </a:t>
            </a:r>
            <a:r>
              <a:rPr kumimoji="1" lang="en-US" altLang="zh-CN" dirty="0"/>
              <a:t>2</a:t>
            </a:r>
            <a:r>
              <a:rPr kumimoji="1" lang="zh-CN" altLang="en-US" dirty="0"/>
              <a:t> </a:t>
            </a:r>
            <a:r>
              <a:rPr kumimoji="1" lang="en-US" altLang="zh-CN" dirty="0"/>
              <a:t>4</a:t>
            </a:r>
            <a:r>
              <a:rPr kumimoji="1" lang="zh-CN" altLang="en-US" dirty="0"/>
              <a:t>  </a:t>
            </a:r>
            <a:r>
              <a:rPr kumimoji="1" lang="en-US" altLang="zh-CN" dirty="0"/>
              <a:t>10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530437" y="3422073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</a:t>
            </a:r>
            <a:r>
              <a:rPr kumimoji="1" lang="zh-CN" altLang="en-US" dirty="0"/>
              <a:t> </a:t>
            </a:r>
            <a:r>
              <a:rPr kumimoji="1" lang="en-US" altLang="zh-CN" dirty="0"/>
              <a:t>2</a:t>
            </a:r>
            <a:r>
              <a:rPr kumimoji="1" lang="zh-CN" altLang="en-US" dirty="0"/>
              <a:t> </a:t>
            </a:r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10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26472" y="342207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上往下每层节点分别为</a:t>
            </a:r>
            <a:endParaRPr kumimoji="1"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8782" y="680815"/>
            <a:ext cx="10515600" cy="564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400" dirty="0"/>
              <a:t>8</a:t>
            </a:r>
            <a:r>
              <a:rPr kumimoji="1" lang="zh-CN" altLang="en-US" sz="2400" dirty="0"/>
              <a:t>、以下排序算法中，不需要进行关键字的比较操作的算法是</a:t>
            </a:r>
            <a:r>
              <a:rPr kumimoji="1" lang="en-US" altLang="zh-CN" sz="2400" dirty="0"/>
              <a:t>(</a:t>
            </a:r>
            <a:r>
              <a:rPr kumimoji="1" lang="zh-CN" altLang="en-US" sz="2400" dirty="0"/>
              <a:t>    </a:t>
            </a:r>
            <a:r>
              <a:rPr kumimoji="1" lang="en-US" altLang="zh-CN" sz="2400" dirty="0"/>
              <a:t>)</a:t>
            </a:r>
            <a:endParaRPr kumimoji="1"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666993" y="1722408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A.</a:t>
            </a:r>
            <a:r>
              <a:rPr kumimoji="1" lang="zh-CN" altLang="en-US" dirty="0"/>
              <a:t>   基数排序</a:t>
            </a:r>
            <a:endParaRPr kumimoji="1" lang="en-US" altLang="zh-CN" dirty="0"/>
          </a:p>
        </p:txBody>
      </p:sp>
      <p:sp>
        <p:nvSpPr>
          <p:cNvPr id="7" name="文本框 6">
            <a:hlinkClick r:id="" action="ppaction://hlinkshowjump?jump=nextslide"/>
          </p:cNvPr>
          <p:cNvSpPr txBox="1"/>
          <p:nvPr/>
        </p:nvSpPr>
        <p:spPr>
          <a:xfrm>
            <a:off x="3057496" y="172240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B.</a:t>
            </a:r>
            <a:r>
              <a:rPr kumimoji="1" lang="zh-CN" altLang="en-US" dirty="0"/>
              <a:t>    冒泡排序</a:t>
            </a:r>
          </a:p>
        </p:txBody>
      </p:sp>
      <p:sp>
        <p:nvSpPr>
          <p:cNvPr id="8" name="文本框 7">
            <a:hlinkClick r:id="rId2" action="ppaction://hlinksldjump"/>
          </p:cNvPr>
          <p:cNvSpPr txBox="1"/>
          <p:nvPr/>
        </p:nvSpPr>
        <p:spPr>
          <a:xfrm>
            <a:off x="5703627" y="1725980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C.</a:t>
            </a:r>
            <a:r>
              <a:rPr kumimoji="1" lang="zh-CN" altLang="en-US" dirty="0"/>
              <a:t>  堆排序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99759" y="1722408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D.</a:t>
            </a:r>
            <a:r>
              <a:rPr kumimoji="1" lang="zh-CN" altLang="en-US" dirty="0"/>
              <a:t>  直接插入排序</a:t>
            </a:r>
          </a:p>
        </p:txBody>
      </p:sp>
      <p:sp>
        <p:nvSpPr>
          <p:cNvPr id="10" name="文本框 9"/>
          <p:cNvSpPr txBox="1"/>
          <p:nvPr/>
        </p:nvSpPr>
        <p:spPr>
          <a:xfrm rot="10800000" flipH="1" flipV="1">
            <a:off x="9200859" y="680846"/>
            <a:ext cx="39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A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45127" y="1318875"/>
            <a:ext cx="89638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effectLst/>
              </a:rPr>
              <a:t>下列说法中，是树的性质的有 </a:t>
            </a:r>
            <a:r>
              <a:rPr lang="en-US" altLang="zh-CN" dirty="0">
                <a:effectLst/>
              </a:rPr>
              <a:t>( </a:t>
            </a:r>
            <a:r>
              <a:rPr lang="zh-CN" altLang="en-US" dirty="0">
                <a:effectLst/>
              </a:rPr>
              <a:t>         </a:t>
            </a:r>
            <a:r>
              <a:rPr lang="en-US" altLang="zh-CN" dirty="0">
                <a:effectLst/>
              </a:rPr>
              <a:t>) </a:t>
            </a:r>
            <a:r>
              <a:rPr lang="zh-CN" altLang="en-US" dirty="0">
                <a:effectLst/>
              </a:rPr>
              <a:t>。</a:t>
            </a:r>
            <a:r>
              <a:rPr lang="zh-CN" altLang="en-US" dirty="0">
                <a:solidFill>
                  <a:srgbClr val="FF0000"/>
                </a:solidFill>
              </a:rPr>
              <a:t>多选</a:t>
            </a:r>
            <a:endParaRPr lang="zh-CN" altLang="en-US" dirty="0">
              <a:solidFill>
                <a:srgbClr val="FF0000"/>
              </a:solidFill>
              <a:effectLst/>
            </a:endParaRPr>
          </a:p>
          <a:p>
            <a:r>
              <a:rPr lang="en-US" altLang="zh-CN" dirty="0"/>
              <a:t>A.</a:t>
            </a:r>
            <a:r>
              <a:rPr lang="zh-CN" altLang="en-US" dirty="0"/>
              <a:t>   无环</a:t>
            </a:r>
          </a:p>
          <a:p>
            <a:r>
              <a:rPr lang="en-US" altLang="zh-CN" dirty="0"/>
              <a:t>B.</a:t>
            </a:r>
            <a:r>
              <a:rPr lang="zh-CN" altLang="en-US" dirty="0"/>
              <a:t>    任意两个结点之间有且只有一条简单路径</a:t>
            </a:r>
          </a:p>
          <a:p>
            <a:r>
              <a:rPr lang="en-US" altLang="zh-CN" dirty="0"/>
              <a:t>C.</a:t>
            </a:r>
            <a:r>
              <a:rPr lang="zh-CN" altLang="en-US" dirty="0"/>
              <a:t>     有且只有一个简单环</a:t>
            </a:r>
          </a:p>
          <a:p>
            <a:r>
              <a:rPr lang="en-US" altLang="zh-CN" dirty="0"/>
              <a:t>D.</a:t>
            </a:r>
            <a:r>
              <a:rPr lang="zh-CN" altLang="en-US" dirty="0"/>
              <a:t>     边的数目恰是顶点数目减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endParaRPr lang="en-GB" altLang="zh-CN" b="0" i="0" dirty="0">
              <a:solidFill>
                <a:srgbClr val="000000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76254" y="1357745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>
                <a:solidFill>
                  <a:srgbClr val="FF0000"/>
                </a:solidFill>
              </a:rPr>
              <a:t>A B D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8383" y="245019"/>
            <a:ext cx="1824358" cy="486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dirty="0">
                <a:hlinkClick r:id="rId2"/>
              </a:rPr>
              <a:t>堆排序</a:t>
            </a:r>
            <a:endParaRPr kumimoji="1" lang="en-US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046127" y="1060788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hlinkClick r:id="" action="ppaction://hlinkshowjump?jump=nextslide"/>
              </a:rPr>
              <a:t>完全二叉树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69876" y="230093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父节点大于子节点</a:t>
            </a:r>
            <a:r>
              <a:rPr kumimoji="1" lang="en-US" altLang="zh-CN" dirty="0"/>
              <a:t>-</a:t>
            </a:r>
            <a:r>
              <a:rPr kumimoji="1" lang="zh-CN" altLang="en-US" dirty="0"/>
              <a:t>大顶堆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98849" y="2402957"/>
            <a:ext cx="294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父节点小于子节点</a:t>
            </a:r>
            <a:r>
              <a:rPr kumimoji="1" lang="en-US" altLang="zh-CN" dirty="0"/>
              <a:t>-</a:t>
            </a:r>
            <a:r>
              <a:rPr kumimoji="1" lang="zh-CN" altLang="en-US" dirty="0"/>
              <a:t>小顶堆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7641" y="100065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堆</a:t>
            </a:r>
            <a:r>
              <a:rPr kumimoji="1" lang="en-US" altLang="zh-CN" dirty="0"/>
              <a:t>-</a:t>
            </a:r>
            <a:r>
              <a:rPr kumimoji="1" lang="zh-CN" altLang="en-US" dirty="0"/>
              <a:t>数据结构</a:t>
            </a:r>
          </a:p>
        </p:txBody>
      </p:sp>
      <p:sp>
        <p:nvSpPr>
          <p:cNvPr id="8" name="椭圆 7"/>
          <p:cNvSpPr/>
          <p:nvPr/>
        </p:nvSpPr>
        <p:spPr>
          <a:xfrm>
            <a:off x="1550082" y="2997926"/>
            <a:ext cx="431074" cy="431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9</a:t>
            </a:r>
            <a:endParaRPr kumimoji="1" lang="zh-CN" altLang="en-US" dirty="0"/>
          </a:p>
        </p:txBody>
      </p:sp>
      <p:cxnSp>
        <p:nvCxnSpPr>
          <p:cNvPr id="10" name="直线连接符 9"/>
          <p:cNvCxnSpPr>
            <a:stCxn id="8" idx="3"/>
            <a:endCxn id="15" idx="7"/>
          </p:cNvCxnSpPr>
          <p:nvPr/>
        </p:nvCxnSpPr>
        <p:spPr>
          <a:xfrm flipH="1">
            <a:off x="1370493" y="3365871"/>
            <a:ext cx="242718" cy="494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2061667" y="3689476"/>
            <a:ext cx="431074" cy="431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1859799" y="4574353"/>
            <a:ext cx="431074" cy="431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1276315" y="4534972"/>
            <a:ext cx="431074" cy="431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477294" y="4534972"/>
            <a:ext cx="431074" cy="431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1002548" y="3796945"/>
            <a:ext cx="431074" cy="431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8</a:t>
            </a:r>
            <a:endParaRPr kumimoji="1" lang="zh-CN" altLang="en-US" dirty="0"/>
          </a:p>
        </p:txBody>
      </p:sp>
      <p:cxnSp>
        <p:nvCxnSpPr>
          <p:cNvPr id="17" name="直线连接符 16"/>
          <p:cNvCxnSpPr>
            <a:endCxn id="11" idx="1"/>
          </p:cNvCxnSpPr>
          <p:nvPr/>
        </p:nvCxnSpPr>
        <p:spPr>
          <a:xfrm>
            <a:off x="1891712" y="3391215"/>
            <a:ext cx="233084" cy="361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/>
          <p:cNvCxnSpPr>
            <a:stCxn id="15" idx="3"/>
          </p:cNvCxnSpPr>
          <p:nvPr/>
        </p:nvCxnSpPr>
        <p:spPr>
          <a:xfrm flipH="1">
            <a:off x="787011" y="4164890"/>
            <a:ext cx="278666" cy="370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/>
          <p:cNvCxnSpPr/>
          <p:nvPr/>
        </p:nvCxnSpPr>
        <p:spPr>
          <a:xfrm>
            <a:off x="1339444" y="4146071"/>
            <a:ext cx="210638" cy="402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/>
          <p:cNvCxnSpPr/>
          <p:nvPr/>
        </p:nvCxnSpPr>
        <p:spPr>
          <a:xfrm flipH="1">
            <a:off x="2035513" y="4100350"/>
            <a:ext cx="242718" cy="494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7134472" y="2977726"/>
            <a:ext cx="431074" cy="431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cxnSp>
        <p:nvCxnSpPr>
          <p:cNvPr id="29" name="直线连接符 28"/>
          <p:cNvCxnSpPr>
            <a:stCxn id="28" idx="3"/>
            <a:endCxn id="34" idx="0"/>
          </p:cNvCxnSpPr>
          <p:nvPr/>
        </p:nvCxnSpPr>
        <p:spPr>
          <a:xfrm flipH="1">
            <a:off x="6802475" y="3345671"/>
            <a:ext cx="395126" cy="431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7646057" y="3669276"/>
            <a:ext cx="431074" cy="431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7471368" y="4528634"/>
            <a:ext cx="431074" cy="431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8</a:t>
            </a:r>
            <a:endParaRPr kumimoji="1" lang="zh-CN" altLang="en-US" dirty="0"/>
          </a:p>
        </p:txBody>
      </p:sp>
      <p:sp>
        <p:nvSpPr>
          <p:cNvPr id="32" name="椭圆 31"/>
          <p:cNvSpPr/>
          <p:nvPr/>
        </p:nvSpPr>
        <p:spPr>
          <a:xfrm>
            <a:off x="6860705" y="4514772"/>
            <a:ext cx="431074" cy="431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33" name="椭圆 32"/>
          <p:cNvSpPr/>
          <p:nvPr/>
        </p:nvSpPr>
        <p:spPr>
          <a:xfrm>
            <a:off x="6061684" y="4514772"/>
            <a:ext cx="431074" cy="431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34" name="椭圆 33"/>
          <p:cNvSpPr/>
          <p:nvPr/>
        </p:nvSpPr>
        <p:spPr>
          <a:xfrm>
            <a:off x="6586938" y="3776745"/>
            <a:ext cx="431074" cy="431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cxnSp>
        <p:nvCxnSpPr>
          <p:cNvPr id="35" name="直线连接符 34"/>
          <p:cNvCxnSpPr>
            <a:endCxn id="30" idx="1"/>
          </p:cNvCxnSpPr>
          <p:nvPr/>
        </p:nvCxnSpPr>
        <p:spPr>
          <a:xfrm>
            <a:off x="7476102" y="3371015"/>
            <a:ext cx="233084" cy="361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连接符 35"/>
          <p:cNvCxnSpPr>
            <a:stCxn id="34" idx="3"/>
          </p:cNvCxnSpPr>
          <p:nvPr/>
        </p:nvCxnSpPr>
        <p:spPr>
          <a:xfrm flipH="1">
            <a:off x="6371401" y="4144690"/>
            <a:ext cx="278666" cy="370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连接符 36"/>
          <p:cNvCxnSpPr/>
          <p:nvPr/>
        </p:nvCxnSpPr>
        <p:spPr>
          <a:xfrm>
            <a:off x="6923834" y="4125871"/>
            <a:ext cx="210638" cy="402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/>
          <p:cNvCxnSpPr/>
          <p:nvPr/>
        </p:nvCxnSpPr>
        <p:spPr>
          <a:xfrm flipH="1">
            <a:off x="7619903" y="4080150"/>
            <a:ext cx="242718" cy="494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10202091" y="623098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hlinkClick r:id="" action="ppaction://hlinkshowjump?jump=previousslide"/>
              </a:rPr>
              <a:t>return</a:t>
            </a:r>
            <a:endParaRPr kumimoji="1" lang="zh-CN" alt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6760" y="545465"/>
            <a:ext cx="10515600" cy="551815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 dirty="0"/>
              <a:t>完全二叉树</a:t>
            </a:r>
          </a:p>
        </p:txBody>
      </p:sp>
      <p:pic>
        <p:nvPicPr>
          <p:cNvPr id="3074" name="Picture 2" descr="完全二叉树示意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68" y="2610212"/>
            <a:ext cx="57150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69817" y="1389965"/>
            <a:ext cx="1185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如果二叉树中除去最后一层节点为</a:t>
            </a:r>
            <a:r>
              <a:rPr lang="zh-CN" altLang="en-US" dirty="0">
                <a:hlinkClick r:id="" action="ppaction://hlinkshowjump?jump=nextslide"/>
              </a:rPr>
              <a:t>满二叉树</a:t>
            </a:r>
            <a:r>
              <a:rPr lang="zh-CN" altLang="en-US" dirty="0"/>
              <a:t>，且最后一层的结点依次从左到右分布，则此二叉树被称为完全二叉树。</a:t>
            </a:r>
            <a:br>
              <a:rPr lang="zh-CN" altLang="en-US" dirty="0"/>
            </a:b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489474" y="620485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hlinkClick r:id="rId3" action="ppaction://hlinksldjump"/>
              </a:rPr>
              <a:t>return</a:t>
            </a:r>
            <a:endParaRPr kumimoji="1" lang="zh-CN" alt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4251" y="39395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444444"/>
                </a:solidFill>
                <a:latin typeface="Helvetica Neue" panose="02000503000000020004" charset="0"/>
              </a:rPr>
              <a:t>满二叉树</a:t>
            </a:r>
          </a:p>
        </p:txBody>
      </p:sp>
      <p:sp>
        <p:nvSpPr>
          <p:cNvPr id="5" name="矩形 4"/>
          <p:cNvSpPr/>
          <p:nvPr/>
        </p:nvSpPr>
        <p:spPr>
          <a:xfrm>
            <a:off x="907869" y="109912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所有层的节点数都达到最大</a:t>
            </a:r>
          </a:p>
        </p:txBody>
      </p:sp>
      <p:pic>
        <p:nvPicPr>
          <p:cNvPr id="4098" name="Picture 2" descr="满二叉树示意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4497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0842171" y="633548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hlinkClick r:id="" action="ppaction://hlinkshowjump?jump=nextslide"/>
              </a:rPr>
              <a:t>return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339995" y="5574212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</a:t>
            </a:r>
            <a:r>
              <a:rPr kumimoji="1" lang="en-US" altLang="zh-CN" baseline="30000" dirty="0"/>
              <a:t>k</a:t>
            </a:r>
            <a:r>
              <a:rPr kumimoji="1" lang="en-US" altLang="zh-CN" dirty="0"/>
              <a:t>-1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054701" y="557421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满二叉树结点数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933678" y="489705"/>
                <a:ext cx="10171323" cy="2274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effectLst/>
                  </a:rPr>
                  <a:t>9</a:t>
                </a:r>
                <a:r>
                  <a:rPr lang="zh-CN" altLang="en-US" dirty="0">
                    <a:effectLst/>
                  </a:rPr>
                  <a:t>、给定一个含 </a:t>
                </a:r>
                <a:r>
                  <a:rPr lang="en-GB" altLang="zh-CN" dirty="0">
                    <a:effectLst/>
                    <a:latin typeface="KaTeX_Main"/>
                  </a:rPr>
                  <a:t>N</a:t>
                </a:r>
                <a:r>
                  <a:rPr lang="en-GB" altLang="zh-CN" dirty="0">
                    <a:effectLst/>
                  </a:rPr>
                  <a:t> </a:t>
                </a:r>
                <a:r>
                  <a:rPr lang="zh-CN" altLang="en-US" dirty="0">
                    <a:effectLst/>
                  </a:rPr>
                  <a:t>个不相同数字的数组，在最坏情况下，找出其中最大或最小的数，至少需要 </a:t>
                </a:r>
                <a:r>
                  <a:rPr lang="en-GB" altLang="zh-CN" dirty="0">
                    <a:effectLst/>
                    <a:latin typeface="KaTeX_Main"/>
                  </a:rPr>
                  <a:t>N - 1</a:t>
                </a:r>
                <a:r>
                  <a:rPr lang="zh-CN" altLang="en-US" dirty="0">
                    <a:effectLst/>
                  </a:rPr>
                  <a:t>次比较操作。则最坏情况下，在该数组中同时找最大与最小的数至少需要（   ）次比较操作。（</a:t>
                </a:r>
                <a:r>
                  <a:rPr lang="en-GB" altLang="zh-CN" dirty="0">
                    <a:effectLst/>
                    <a:latin typeface="KaTeX_Main"/>
                  </a:rPr>
                  <a:t>⌈</a:t>
                </a:r>
                <a:r>
                  <a:rPr lang="zh-CN" altLang="en-US" dirty="0">
                    <a:effectLst/>
                    <a:latin typeface="KaTeX_Main"/>
                  </a:rPr>
                  <a:t> </a:t>
                </a:r>
                <a:r>
                  <a:rPr lang="en-GB" altLang="zh-CN" dirty="0">
                    <a:effectLst/>
                    <a:latin typeface="KaTeX_Main"/>
                  </a:rPr>
                  <a:t>⌉</a:t>
                </a:r>
                <a:r>
                  <a:rPr lang="en-GB" altLang="zh-CN" dirty="0">
                    <a:effectLst/>
                  </a:rPr>
                  <a:t> </a:t>
                </a:r>
                <a:r>
                  <a:rPr lang="zh-CN" altLang="en-US" dirty="0">
                    <a:effectLst/>
                  </a:rPr>
                  <a:t>表示向上取整，</a:t>
                </a:r>
                <a:r>
                  <a:rPr lang="en-GB" altLang="zh-CN" dirty="0">
                    <a:effectLst/>
                    <a:latin typeface="KaTeX_Main"/>
                  </a:rPr>
                  <a:t>⌊</a:t>
                </a:r>
                <a:r>
                  <a:rPr lang="zh-CN" altLang="en-US" dirty="0">
                    <a:effectLst/>
                    <a:latin typeface="KaTeX_Main"/>
                  </a:rPr>
                  <a:t> </a:t>
                </a:r>
                <a:r>
                  <a:rPr lang="en-GB" altLang="zh-CN" dirty="0">
                    <a:effectLst/>
                    <a:latin typeface="KaTeX_Main"/>
                  </a:rPr>
                  <a:t>⌋</a:t>
                </a:r>
                <a:r>
                  <a:rPr lang="en-GB" altLang="zh-CN" dirty="0">
                    <a:effectLst/>
                  </a:rPr>
                  <a:t> </a:t>
                </a:r>
                <a:r>
                  <a:rPr lang="zh-CN" altLang="en-US" dirty="0">
                    <a:effectLst/>
                  </a:rPr>
                  <a:t>表示向下取整）。</a:t>
                </a:r>
              </a:p>
              <a:p>
                <a:pPr fontAlgn="ctr"/>
                <a:r>
                  <a:rPr lang="en-US" altLang="zh-CN" dirty="0"/>
                  <a:t>A</a:t>
                </a:r>
                <a:r>
                  <a:rPr lang="zh-CN" altLang="en-US" dirty="0"/>
                  <a:t>  </a:t>
                </a:r>
                <a:r>
                  <a:rPr lang="en-GB" altLang="zh-CN" dirty="0"/>
                  <a:t>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altLang="zh-CN" dirty="0"/>
                  <a:t>⌉−2</a:t>
                </a:r>
              </a:p>
              <a:p>
                <a:pPr fontAlgn="ctr"/>
                <a:r>
                  <a:rPr lang="en-US" altLang="zh-CN" dirty="0"/>
                  <a:t>B.</a:t>
                </a:r>
                <a:r>
                  <a:rPr lang="zh-CN" altLang="en-US" dirty="0"/>
                  <a:t>  </a:t>
                </a:r>
                <a:r>
                  <a:rPr lang="en-GB" altLang="zh-CN" dirty="0"/>
                  <a:t>⌊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altLang="zh-CN" dirty="0"/>
                  <a:t>⌋−2</a:t>
                </a:r>
              </a:p>
              <a:p>
                <a:pPr fontAlgn="ctr"/>
                <a:r>
                  <a:rPr lang="en-US" altLang="zh-CN" dirty="0"/>
                  <a:t>C.</a:t>
                </a:r>
                <a:r>
                  <a:rPr lang="zh-CN" altLang="en-US" dirty="0"/>
                  <a:t>   </a:t>
                </a:r>
                <a:r>
                  <a:rPr lang="en-GB" altLang="zh-CN" dirty="0"/>
                  <a:t>2N−2</a:t>
                </a:r>
              </a:p>
              <a:p>
                <a:pPr fontAlgn="ctr"/>
                <a:r>
                  <a:rPr lang="en-US" altLang="zh-CN" dirty="0"/>
                  <a:t>D.</a:t>
                </a:r>
                <a:r>
                  <a:rPr lang="zh-CN" altLang="en-US" dirty="0"/>
                  <a:t>   </a:t>
                </a:r>
                <a:r>
                  <a:rPr lang="en-GB" altLang="zh-CN" dirty="0"/>
                  <a:t>2N−4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78" y="489705"/>
                <a:ext cx="10171323" cy="2274854"/>
              </a:xfrm>
              <a:prstGeom prst="rect">
                <a:avLst/>
              </a:prstGeom>
              <a:blipFill rotWithShape="1">
                <a:blip r:embed="rId2"/>
                <a:stretch>
                  <a:fillRect l="-2" t="-5" r="1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8795423" y="76016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845" y="1348734"/>
            <a:ext cx="5898155" cy="5509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37081" y="480403"/>
            <a:ext cx="97211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/>
              </a:rPr>
              <a:t>10</a:t>
            </a:r>
            <a:r>
              <a:rPr lang="zh-CN" altLang="en-US" sz="2000" dirty="0">
                <a:effectLst/>
              </a:rPr>
              <a:t>、下面的故事与（   ）算法有着异曲同工之妙。从前有座山，山里有座庙，庙里有个老和尚在给小和尚讲故事：“从前有座山，山里有座庙，庙里有个老和尚在给小和尚讲故事：‘从前有座山，山里有座庙，庙里有个 老和尚给小和尚讲故事</a:t>
            </a:r>
            <a:r>
              <a:rPr lang="en-US" altLang="zh-CN" sz="2000" dirty="0">
                <a:effectLst/>
              </a:rPr>
              <a:t>……’”</a:t>
            </a:r>
          </a:p>
          <a:p>
            <a:pPr fontAlgn="ctr"/>
            <a:r>
              <a:rPr lang="en-US" altLang="zh-CN" sz="2000" dirty="0"/>
              <a:t>A.</a:t>
            </a:r>
            <a:r>
              <a:rPr lang="zh-CN" altLang="en-US" sz="2000" dirty="0"/>
              <a:t>   枚举           </a:t>
            </a:r>
            <a:r>
              <a:rPr lang="en-US" altLang="zh-CN" sz="2000" dirty="0"/>
              <a:t>B.</a:t>
            </a:r>
            <a:r>
              <a:rPr lang="zh-CN" altLang="en-US" sz="2000" dirty="0"/>
              <a:t>     递归         </a:t>
            </a:r>
            <a:r>
              <a:rPr lang="en-US" altLang="zh-CN" sz="2000" dirty="0"/>
              <a:t>C.</a:t>
            </a:r>
            <a:r>
              <a:rPr lang="zh-CN" altLang="en-US" sz="2000" dirty="0"/>
              <a:t>     贪心          </a:t>
            </a:r>
            <a:r>
              <a:rPr lang="en-US" altLang="zh-CN" sz="2000" dirty="0"/>
              <a:t>.</a:t>
            </a:r>
            <a:r>
              <a:rPr lang="zh-CN" altLang="en-US" sz="2000" dirty="0"/>
              <a:t>      分治</a:t>
            </a:r>
            <a:endParaRPr lang="en-GB" altLang="zh-CN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642864" y="2487298"/>
            <a:ext cx="10698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贪心算法（又称贪婪算法）是指，在对问题求解时，总是做出在当前看来是最好的选择。也就是说，不从整体最优上加以考虑，算法得到的是在某种意义上的局部最优解</a:t>
            </a:r>
            <a:r>
              <a:rPr lang="zh-CN" altLang="en-US" baseline="30000" dirty="0"/>
              <a:t> </a:t>
            </a:r>
            <a:r>
              <a:rPr lang="en-US" altLang="zh-CN" baseline="30000" dirty="0"/>
              <a:t>[1]</a:t>
            </a:r>
            <a:r>
              <a:rPr lang="zh-CN" altLang="en-US" dirty="0"/>
              <a:t>  。</a:t>
            </a:r>
          </a:p>
          <a:p>
            <a:r>
              <a:rPr lang="zh-CN" altLang="en-US" dirty="0"/>
              <a:t>贪心算法不是对所有问题都能得到整体最优解，关键是贪心策略的选择</a:t>
            </a:r>
            <a:r>
              <a:rPr lang="zh-CN" altLang="en-US" baseline="30000" dirty="0"/>
              <a:t> </a:t>
            </a:r>
            <a:r>
              <a:rPr lang="en-US" altLang="zh-CN" baseline="30000" dirty="0"/>
              <a:t>[1]</a:t>
            </a:r>
            <a:r>
              <a:rPr lang="zh-CN" altLang="en-US" dirty="0"/>
              <a:t>  。</a:t>
            </a:r>
          </a:p>
          <a:p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66413" y="4407828"/>
            <a:ext cx="986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分治算法的基本思想是将一个规模为</a:t>
            </a:r>
            <a:r>
              <a:rPr lang="en-GB" altLang="zh-CN" dirty="0"/>
              <a:t>N</a:t>
            </a:r>
            <a:r>
              <a:rPr lang="zh-CN" altLang="en-US" dirty="0"/>
              <a:t>的问题分解为</a:t>
            </a:r>
            <a:r>
              <a:rPr lang="en-GB" altLang="zh-CN" dirty="0"/>
              <a:t>K</a:t>
            </a:r>
            <a:r>
              <a:rPr lang="zh-CN" altLang="en-US" dirty="0"/>
              <a:t>个规模较小的子问题，这些子问题相互独立且与原问题性质相同。求出子问题的解，再把子问题组合起来，就可得到原问题的解。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094021" y="4807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B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532402"/>
            <a:ext cx="10515600" cy="669381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dirty="0"/>
              <a:t>11</a:t>
            </a:r>
            <a:r>
              <a:rPr kumimoji="1" lang="zh-CN" altLang="en-US" dirty="0"/>
              <a:t>、由四个没有区别的点构成的简单无向连通图的个数是</a:t>
            </a:r>
            <a:r>
              <a:rPr kumimoji="1" lang="en-US" altLang="zh-CN" dirty="0"/>
              <a:t>(</a:t>
            </a:r>
            <a:r>
              <a:rPr kumimoji="1" lang="zh-CN" altLang="en-US" dirty="0"/>
              <a:t>    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23406" y="1634644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A.</a:t>
            </a:r>
            <a:r>
              <a:rPr kumimoji="1" lang="zh-CN" altLang="en-US" dirty="0"/>
              <a:t>   </a:t>
            </a:r>
            <a:r>
              <a:rPr kumimoji="1" lang="en-US" altLang="zh-CN" dirty="0"/>
              <a:t>6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995872" y="1634644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B.</a:t>
            </a:r>
            <a:r>
              <a:rPr kumimoji="1" lang="zh-CN" altLang="en-US" dirty="0"/>
              <a:t>   </a:t>
            </a:r>
            <a:r>
              <a:rPr kumimoji="1" lang="en-US" altLang="zh-CN" dirty="0"/>
              <a:t>7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849102" y="159545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C.</a:t>
            </a:r>
            <a:r>
              <a:rPr kumimoji="1" lang="zh-CN" altLang="en-US" dirty="0"/>
              <a:t>     </a:t>
            </a:r>
            <a:r>
              <a:rPr kumimoji="1" lang="en-US" altLang="zh-CN" dirty="0"/>
              <a:t>8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027817" y="163464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D.</a:t>
            </a:r>
            <a:r>
              <a:rPr kumimoji="1" lang="zh-CN" altLang="en-US" dirty="0"/>
              <a:t>     </a:t>
            </a:r>
            <a:r>
              <a:rPr kumimoji="1" lang="en-US" altLang="zh-CN" dirty="0"/>
              <a:t>9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0056496" y="68229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A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085" y="2521746"/>
            <a:ext cx="50419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16955"/>
            <a:ext cx="10515600" cy="621013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 dirty="0"/>
              <a:t>以下哪一种设备属于输出设备</a:t>
            </a:r>
            <a:r>
              <a:rPr kumimoji="1" lang="en-US" altLang="zh-CN" dirty="0"/>
              <a:t>(</a:t>
            </a:r>
            <a:r>
              <a:rPr kumimoji="1" lang="zh-CN" altLang="en-US" dirty="0"/>
              <a:t>     </a:t>
            </a:r>
            <a:r>
              <a:rPr kumimoji="1" lang="en-US" altLang="zh-CN" dirty="0"/>
              <a:t>)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26757" y="1519881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A.</a:t>
            </a:r>
            <a:r>
              <a:rPr kumimoji="1" lang="zh-CN" altLang="en-US" dirty="0"/>
              <a:t>   扫描仪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13903" y="1513703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B.</a:t>
            </a:r>
            <a:r>
              <a:rPr kumimoji="1" lang="zh-CN" altLang="en-US" dirty="0"/>
              <a:t>   键盘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26356" y="1519196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C.</a:t>
            </a:r>
            <a:r>
              <a:rPr kumimoji="1" lang="zh-CN" altLang="en-US" dirty="0"/>
              <a:t>   鼠标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65773" y="1519881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D.</a:t>
            </a:r>
            <a:r>
              <a:rPr kumimoji="1" lang="zh-CN" altLang="en-US" dirty="0"/>
              <a:t>  打印机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40279" y="42794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D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59243" y="332396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触摸屏，即是输出也是输入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85502" y="241581"/>
                <a:ext cx="11266943" cy="7498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zh-CN" sz="2000" dirty="0"/>
                  <a:t>12</a:t>
                </a:r>
                <a:r>
                  <a:rPr kumimoji="1" lang="zh-CN" altLang="en-US" sz="2000" dirty="0"/>
                  <a:t>、设含有</a:t>
                </a:r>
                <a:r>
                  <a:rPr kumimoji="1" lang="en-US" altLang="zh-CN" sz="2000" dirty="0"/>
                  <a:t>10</a:t>
                </a:r>
                <a:r>
                  <a:rPr kumimoji="1" lang="zh-CN" altLang="en-US" sz="2000" dirty="0"/>
                  <a:t>个元素的集合的全部子集数为</a:t>
                </a:r>
                <a:r>
                  <a:rPr kumimoji="1" lang="en-US" altLang="zh-CN" sz="2000" dirty="0"/>
                  <a:t>S</a:t>
                </a:r>
                <a:r>
                  <a:rPr kumimoji="1" lang="zh-CN" altLang="en-US" sz="2000" dirty="0"/>
                  <a:t>，其中由</a:t>
                </a:r>
                <a:r>
                  <a:rPr kumimoji="1" lang="en-US" altLang="zh-CN" sz="2000" dirty="0"/>
                  <a:t>7</a:t>
                </a:r>
                <a:r>
                  <a:rPr kumimoji="1" lang="zh-CN" altLang="en-US" sz="2000" dirty="0"/>
                  <a:t>个元素组成的子集数为</a:t>
                </a:r>
                <a:r>
                  <a:rPr kumimoji="1" lang="en-US" altLang="zh-CN" sz="2000" dirty="0"/>
                  <a:t>T</a:t>
                </a:r>
                <a:r>
                  <a:rPr kumimoji="1" lang="zh-CN" altLang="en-US" sz="2000" dirty="0"/>
                  <a:t>，则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T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kumimoji="1" lang="zh-CN" altLang="en-US" sz="2000" i="1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sz="2000" i="1" smtClean="0">
                        <a:latin typeface="Cambria Math" panose="02040503050406030204" pitchFamily="18" charset="0"/>
                      </a:rPr>
                      <m:t>值</m:t>
                    </m:r>
                    <m:r>
                      <a:rPr kumimoji="1" lang="zh-CN" altLang="en-US" sz="2000" i="1">
                        <a:latin typeface="Cambria Math" panose="02040503050406030204" pitchFamily="18" charset="0"/>
                      </a:rPr>
                      <m:t>为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zh-CN" altLang="en-US" sz="20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502" y="241581"/>
                <a:ext cx="11266943" cy="749821"/>
              </a:xfrm>
              <a:blipFill rotWithShape="1">
                <a:blip r:embed="rId2"/>
                <a:stretch>
                  <a:fillRect l="-3" t="-37" r="4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44893" y="1116531"/>
                <a:ext cx="829073" cy="489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A.</a:t>
                </a:r>
                <a:r>
                  <a:rPr kumimoji="1" lang="zh-CN" altLang="en-US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93" y="1116531"/>
                <a:ext cx="829073" cy="489365"/>
              </a:xfrm>
              <a:prstGeom prst="rect">
                <a:avLst/>
              </a:prstGeom>
              <a:blipFill rotWithShape="1">
                <a:blip r:embed="rId3"/>
                <a:stretch>
                  <a:fillRect l="-44" t="-41" r="-34144" b="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791326" y="1120570"/>
                <a:ext cx="907621" cy="48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B.</a:t>
                </a:r>
                <a:r>
                  <a:rPr kumimoji="1" lang="zh-CN" altLang="en-US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den>
                    </m:f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326" y="1120570"/>
                <a:ext cx="907621" cy="485326"/>
              </a:xfrm>
              <a:prstGeom prst="rect">
                <a:avLst/>
              </a:prstGeom>
              <a:blipFill rotWithShape="1">
                <a:blip r:embed="rId4"/>
                <a:stretch>
                  <a:fillRect l="-55" t="-89" r="-28117" b="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697128" y="1120570"/>
                <a:ext cx="788999" cy="48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C.</a:t>
                </a:r>
                <a:r>
                  <a:rPr kumimoji="1" lang="zh-CN" altLang="en-US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128" y="1120570"/>
                <a:ext cx="788999" cy="485326"/>
              </a:xfrm>
              <a:prstGeom prst="rect">
                <a:avLst/>
              </a:prstGeom>
              <a:blipFill rotWithShape="1">
                <a:blip r:embed="rId5"/>
                <a:stretch>
                  <a:fillRect l="-4" t="-89" r="-41563" b="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843561" y="1116531"/>
                <a:ext cx="1000595" cy="485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D.</a:t>
                </a:r>
                <a:r>
                  <a:rPr kumimoji="1" lang="zh-CN" altLang="en-US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den>
                    </m:f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561" y="1116531"/>
                <a:ext cx="1000595" cy="485902"/>
              </a:xfrm>
              <a:prstGeom prst="rect">
                <a:avLst/>
              </a:prstGeom>
              <a:blipFill rotWithShape="1">
                <a:blip r:embed="rId6"/>
                <a:stretch>
                  <a:fillRect l="-17" t="-41" r="-29256" b="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10924038" y="24158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</a:rPr>
              <a:t>B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43276" y="2290813"/>
            <a:ext cx="384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</a:t>
            </a:r>
            <a:r>
              <a:rPr kumimoji="1" lang="zh-CN" altLang="en-US" dirty="0"/>
              <a:t>个元素集合的全部子集为</a:t>
            </a:r>
            <a:r>
              <a:rPr kumimoji="1" lang="en-US" altLang="zh-CN" dirty="0"/>
              <a:t>2</a:t>
            </a:r>
            <a:r>
              <a:rPr kumimoji="1" lang="en-US" altLang="zh-CN" baseline="30000" dirty="0"/>
              <a:t>10=</a:t>
            </a:r>
            <a:r>
              <a:rPr kumimoji="1" lang="en-US" altLang="zh-CN" dirty="0"/>
              <a:t>1024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923888" y="2717178"/>
            <a:ext cx="1100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对于每个元素，它在子集中只有两种情况：有或无。一个元素两种，那么</a:t>
            </a:r>
            <a:r>
              <a:rPr lang="en-GB" altLang="zh-CN" dirty="0"/>
              <a:t>n</a:t>
            </a:r>
            <a:r>
              <a:rPr lang="zh-CN" altLang="en-US" dirty="0"/>
              <a:t>个就是</a:t>
            </a:r>
            <a:r>
              <a:rPr lang="en-GB" altLang="zh-CN" dirty="0"/>
              <a:t>n</a:t>
            </a:r>
            <a:r>
              <a:rPr lang="zh-CN" altLang="en-US" dirty="0"/>
              <a:t>个</a:t>
            </a:r>
            <a:r>
              <a:rPr lang="en-US" altLang="zh-CN" dirty="0"/>
              <a:t>2</a:t>
            </a:r>
            <a:r>
              <a:rPr lang="zh-CN" altLang="en-US" dirty="0"/>
              <a:t>相乘，就是</a:t>
            </a:r>
            <a:r>
              <a:rPr lang="en-US" altLang="zh-CN" dirty="0"/>
              <a:t>2</a:t>
            </a:r>
            <a:r>
              <a:rPr lang="zh-CN" altLang="en-US" dirty="0"/>
              <a:t>的</a:t>
            </a:r>
            <a:r>
              <a:rPr lang="en-GB" altLang="zh-CN" dirty="0"/>
              <a:t>n</a:t>
            </a:r>
            <a:r>
              <a:rPr lang="zh-CN" altLang="en-US" dirty="0"/>
              <a:t>次方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014149" y="3959556"/>
                <a:ext cx="7160806" cy="519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dirty="0"/>
                  <a:t>由</a:t>
                </a:r>
                <a:r>
                  <a:rPr kumimoji="1" lang="en-US" altLang="zh-CN" dirty="0"/>
                  <a:t>10</a:t>
                </a:r>
                <a:r>
                  <a:rPr kumimoji="1" lang="zh-CN" altLang="en-US" dirty="0"/>
                  <a:t>个元素中的</a:t>
                </a:r>
                <a:r>
                  <a:rPr kumimoji="1" lang="en-US" altLang="zh-CN" dirty="0"/>
                  <a:t>7</a:t>
                </a:r>
                <a:r>
                  <a:rPr kumimoji="1" lang="zh-CN" altLang="en-US" dirty="0"/>
                  <a:t>个元素组成的子集数为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10!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7!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10−7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=120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49" y="3959556"/>
                <a:ext cx="7160806" cy="519886"/>
              </a:xfrm>
              <a:prstGeom prst="rect">
                <a:avLst/>
              </a:prstGeom>
              <a:blipFill rotWithShape="1">
                <a:blip r:embed="rId7"/>
                <a:stretch>
                  <a:fillRect l="-1" t="-64" r="8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943276" y="326542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全部子集包含空集和集合本身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2032" y="494755"/>
            <a:ext cx="1009587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/>
                <a:latin typeface="KaTeX_Main"/>
              </a:rPr>
              <a:t>13</a:t>
            </a:r>
            <a:r>
              <a:rPr lang="zh-CN" altLang="en-US" sz="2000" dirty="0">
                <a:effectLst/>
                <a:latin typeface="KaTeX_Main"/>
              </a:rPr>
              <a:t>、</a:t>
            </a:r>
            <a:r>
              <a:rPr lang="en-US" altLang="zh-CN" sz="2000" dirty="0">
                <a:effectLst/>
                <a:latin typeface="KaTeX_Main"/>
              </a:rPr>
              <a:t>10000</a:t>
            </a:r>
            <a:r>
              <a:rPr lang="zh-CN" altLang="en-US" sz="2000" dirty="0">
                <a:effectLst/>
              </a:rPr>
              <a:t> 以内，与 </a:t>
            </a:r>
            <a:r>
              <a:rPr lang="en-US" altLang="zh-CN" sz="2000" dirty="0">
                <a:effectLst/>
                <a:latin typeface="KaTeX_Main"/>
              </a:rPr>
              <a:t>10000</a:t>
            </a:r>
            <a:r>
              <a:rPr lang="zh-CN" altLang="en-US" sz="2000" dirty="0">
                <a:effectLst/>
              </a:rPr>
              <a:t> 互质的正整数有（      ）个。</a:t>
            </a:r>
          </a:p>
          <a:p>
            <a:pPr fontAlgn="ctr"/>
            <a:r>
              <a:rPr lang="en-US" altLang="zh-CN" sz="2000" dirty="0"/>
              <a:t>A.</a:t>
            </a:r>
            <a:r>
              <a:rPr lang="zh-CN" altLang="en-US" sz="2000" dirty="0"/>
              <a:t> </a:t>
            </a:r>
            <a:r>
              <a:rPr lang="en-US" altLang="zh-CN" sz="2000" dirty="0"/>
              <a:t>2000</a:t>
            </a:r>
            <a:r>
              <a:rPr lang="zh-CN" altLang="en-US" sz="2000" dirty="0"/>
              <a:t>        </a:t>
            </a:r>
            <a:r>
              <a:rPr lang="en-US" altLang="zh-CN" sz="2000" dirty="0"/>
              <a:t>B.</a:t>
            </a:r>
            <a:r>
              <a:rPr lang="zh-CN" altLang="en-US" sz="2000" dirty="0"/>
              <a:t> </a:t>
            </a:r>
            <a:r>
              <a:rPr lang="en-GB" altLang="zh-CN" sz="2000" dirty="0"/>
              <a:t>4000</a:t>
            </a:r>
            <a:r>
              <a:rPr lang="zh-CN" altLang="en-US" sz="2000" dirty="0"/>
              <a:t>       </a:t>
            </a:r>
            <a:r>
              <a:rPr lang="en-US" altLang="zh-CN" sz="2000" dirty="0"/>
              <a:t>C.</a:t>
            </a:r>
            <a:r>
              <a:rPr lang="zh-CN" altLang="en-US" sz="2000" dirty="0"/>
              <a:t> </a:t>
            </a:r>
            <a:r>
              <a:rPr lang="en-GB" altLang="zh-CN" sz="2000" dirty="0"/>
              <a:t>6000</a:t>
            </a:r>
            <a:r>
              <a:rPr lang="zh-CN" altLang="en-US" sz="2000" dirty="0"/>
              <a:t>               </a:t>
            </a:r>
            <a:r>
              <a:rPr lang="en-US" altLang="zh-CN" sz="2000" dirty="0"/>
              <a:t>D.</a:t>
            </a:r>
            <a:r>
              <a:rPr lang="zh-CN" altLang="en-US" sz="2000" dirty="0"/>
              <a:t> </a:t>
            </a:r>
            <a:r>
              <a:rPr lang="en-GB" altLang="zh-CN" sz="2000" dirty="0"/>
              <a:t>8000</a:t>
            </a:r>
            <a:br>
              <a:rPr lang="en-GB" altLang="zh-CN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</a:br>
            <a:endParaRPr lang="en-GB" altLang="zh-CN" b="0" i="0" dirty="0">
              <a:solidFill>
                <a:srgbClr val="000000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1933" y="2585564"/>
            <a:ext cx="100509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0" i="0" dirty="0">
                <a:solidFill>
                  <a:srgbClr val="000000"/>
                </a:solidFill>
                <a:effectLst/>
                <a:latin typeface="KaTeX_Main"/>
                <a:ea typeface="PingFang SC" panose="020B0400000000000000" pitchFamily="34" charset="-122"/>
              </a:rPr>
              <a:t>10000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 的质因子只有 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KaTeX_Main"/>
                <a:ea typeface="PingFang SC" panose="020B0400000000000000" pitchFamily="34" charset="-122"/>
              </a:rPr>
              <a:t>2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 和 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KaTeX_Main"/>
                <a:ea typeface="PingFang SC" panose="020B0400000000000000" pitchFamily="34" charset="-122"/>
              </a:rPr>
              <a:t>5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，能被 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KaTeX_Main"/>
                <a:ea typeface="PingFang SC" panose="020B0400000000000000" pitchFamily="34" charset="-122"/>
              </a:rPr>
              <a:t>2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 整除的数有 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KaTeX_Main"/>
                <a:ea typeface="PingFang SC" panose="020B0400000000000000" pitchFamily="34" charset="-122"/>
              </a:rPr>
              <a:t>5000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 个，能被 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KaTeX_Main"/>
                <a:ea typeface="PingFang SC" panose="020B0400000000000000" pitchFamily="34" charset="-122"/>
              </a:rPr>
              <a:t>5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 整除的数有 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KaTeX_Main"/>
                <a:ea typeface="PingFang SC" panose="020B0400000000000000" pitchFamily="34" charset="-122"/>
              </a:rPr>
              <a:t>2000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 个，但是即能被 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KaTeX_Main"/>
                <a:ea typeface="PingFang SC" panose="020B0400000000000000" pitchFamily="34" charset="-122"/>
              </a:rPr>
              <a:t>2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 整除，也能被 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KaTeX_Main"/>
                <a:ea typeface="PingFang SC" panose="020B0400000000000000" pitchFamily="34" charset="-122"/>
              </a:rPr>
              <a:t>5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 整除的数被算了两遍，即能被 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KaTeX_Main"/>
                <a:ea typeface="PingFang SC" panose="020B0400000000000000" pitchFamily="34" charset="-122"/>
              </a:rPr>
              <a:t>10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 整除的 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KaTeX_Main"/>
                <a:ea typeface="PingFang SC" panose="020B0400000000000000" pitchFamily="34" charset="-122"/>
              </a:rPr>
              <a:t>1000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 个数。</a:t>
            </a:r>
          </a:p>
          <a:p>
            <a:pPr algn="l"/>
            <a:r>
              <a:rPr lang="zh-CN" altLang="en-US" sz="2400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所以答案是 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KaTeX_Main"/>
                <a:ea typeface="PingFang SC" panose="020B0400000000000000" pitchFamily="34" charset="-122"/>
              </a:rPr>
              <a:t>10000 - 5000 - 2000 + 1000 = 4000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64885" y="494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B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16172" y="2007651"/>
          <a:ext cx="6958779" cy="4362635"/>
        </p:xfrm>
        <a:graphic>
          <a:graphicData uri="http://schemas.openxmlformats.org/drawingml/2006/table">
            <a:tbl>
              <a:tblPr/>
              <a:tblGrid>
                <a:gridCol w="588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4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>
                          <a:solidFill>
                            <a:srgbClr val="FFFFFF"/>
                          </a:solidFill>
                          <a:effectLst/>
                        </a:rPr>
                        <a:t>符号</a:t>
                      </a:r>
                    </a:p>
                  </a:txBody>
                  <a:tcPr marL="25008" marR="25008" marT="25008" marB="25008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555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>
                          <a:solidFill>
                            <a:srgbClr val="FFFFFF"/>
                          </a:solidFill>
                          <a:effectLst/>
                        </a:rPr>
                        <a:t>描述</a:t>
                      </a:r>
                    </a:p>
                  </a:txBody>
                  <a:tcPr marL="25008" marR="25008" marT="25008" marB="25008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555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solidFill>
                            <a:srgbClr val="FFFFFF"/>
                          </a:solidFill>
                          <a:effectLst/>
                        </a:rPr>
                        <a:t>运算规则</a:t>
                      </a:r>
                    </a:p>
                  </a:txBody>
                  <a:tcPr marL="25008" marR="25008" marT="25008" marB="25008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850"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>
                          <a:effectLst/>
                        </a:rPr>
                        <a:t>&amp;</a:t>
                      </a:r>
                    </a:p>
                  </a:txBody>
                  <a:tcPr marL="41679" marR="41679" marT="58351" marB="58351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4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1600">
                          <a:effectLst/>
                        </a:rPr>
                        <a:t>与</a:t>
                      </a:r>
                    </a:p>
                  </a:txBody>
                  <a:tcPr marL="41679" marR="41679" marT="58351" marB="58351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4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1600">
                          <a:effectLst/>
                        </a:rPr>
                        <a:t>两个位都为</a:t>
                      </a:r>
                      <a:r>
                        <a:rPr lang="en-US" altLang="zh-CN" sz="1600">
                          <a:effectLst/>
                        </a:rPr>
                        <a:t>1</a:t>
                      </a:r>
                      <a:r>
                        <a:rPr lang="zh-CN" altLang="en-US" sz="1600">
                          <a:effectLst/>
                        </a:rPr>
                        <a:t>时，结果才为</a:t>
                      </a:r>
                      <a:r>
                        <a:rPr lang="en-US" altLang="zh-CN" sz="1600">
                          <a:effectLst/>
                        </a:rPr>
                        <a:t>1</a:t>
                      </a:r>
                    </a:p>
                  </a:txBody>
                  <a:tcPr marL="41679" marR="41679" marT="58351" marB="58351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850"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>
                          <a:effectLst/>
                        </a:rPr>
                        <a:t>|</a:t>
                      </a:r>
                    </a:p>
                  </a:txBody>
                  <a:tcPr marL="41679" marR="41679" marT="58351" marB="58351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1600">
                          <a:effectLst/>
                        </a:rPr>
                        <a:t>或</a:t>
                      </a:r>
                    </a:p>
                  </a:txBody>
                  <a:tcPr marL="41679" marR="41679" marT="58351" marB="58351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1600">
                          <a:effectLst/>
                        </a:rPr>
                        <a:t>两个位都为</a:t>
                      </a:r>
                      <a:r>
                        <a:rPr lang="en-US" altLang="zh-CN" sz="1600">
                          <a:effectLst/>
                        </a:rPr>
                        <a:t>0</a:t>
                      </a:r>
                      <a:r>
                        <a:rPr lang="zh-CN" altLang="en-US" sz="1600">
                          <a:effectLst/>
                        </a:rPr>
                        <a:t>时，结果才为</a:t>
                      </a:r>
                      <a:r>
                        <a:rPr lang="en-US" altLang="zh-CN" sz="1600">
                          <a:effectLst/>
                        </a:rPr>
                        <a:t>0</a:t>
                      </a:r>
                    </a:p>
                  </a:txBody>
                  <a:tcPr marL="41679" marR="41679" marT="58351" marB="58351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776"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>
                          <a:effectLst/>
                        </a:rPr>
                        <a:t>^</a:t>
                      </a:r>
                    </a:p>
                  </a:txBody>
                  <a:tcPr marL="41679" marR="41679" marT="58351" marB="58351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4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1600">
                          <a:effectLst/>
                        </a:rPr>
                        <a:t>异或</a:t>
                      </a:r>
                    </a:p>
                  </a:txBody>
                  <a:tcPr marL="41679" marR="41679" marT="58351" marB="58351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4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1600">
                          <a:effectLst/>
                        </a:rPr>
                        <a:t>两个位相同为</a:t>
                      </a:r>
                      <a:r>
                        <a:rPr lang="en-US" altLang="zh-CN" sz="1600">
                          <a:effectLst/>
                        </a:rPr>
                        <a:t>0</a:t>
                      </a:r>
                      <a:r>
                        <a:rPr lang="zh-CN" altLang="en-US" sz="1600">
                          <a:effectLst/>
                        </a:rPr>
                        <a:t>，相异为</a:t>
                      </a:r>
                      <a:r>
                        <a:rPr lang="en-US" altLang="zh-CN" sz="1600">
                          <a:effectLst/>
                        </a:rPr>
                        <a:t>1</a:t>
                      </a:r>
                    </a:p>
                  </a:txBody>
                  <a:tcPr marL="41679" marR="41679" marT="58351" marB="58351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776"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>
                          <a:effectLst/>
                        </a:rPr>
                        <a:t>~</a:t>
                      </a:r>
                    </a:p>
                  </a:txBody>
                  <a:tcPr marL="41679" marR="41679" marT="58351" marB="58351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1600">
                          <a:effectLst/>
                        </a:rPr>
                        <a:t>取反</a:t>
                      </a:r>
                    </a:p>
                  </a:txBody>
                  <a:tcPr marL="41679" marR="41679" marT="58351" marB="58351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>
                          <a:effectLst/>
                        </a:rPr>
                        <a:t>0</a:t>
                      </a:r>
                      <a:r>
                        <a:rPr lang="zh-CN" altLang="en-US" sz="1600">
                          <a:effectLst/>
                        </a:rPr>
                        <a:t>变</a:t>
                      </a:r>
                      <a:r>
                        <a:rPr lang="en-US" altLang="zh-CN" sz="1600">
                          <a:effectLst/>
                        </a:rPr>
                        <a:t>1</a:t>
                      </a:r>
                      <a:r>
                        <a:rPr lang="zh-CN" altLang="en-US" sz="1600">
                          <a:effectLst/>
                        </a:rPr>
                        <a:t>，</a:t>
                      </a:r>
                      <a:r>
                        <a:rPr lang="en-US" altLang="zh-CN" sz="1600">
                          <a:effectLst/>
                        </a:rPr>
                        <a:t>1</a:t>
                      </a:r>
                      <a:r>
                        <a:rPr lang="zh-CN" altLang="en-US" sz="1600">
                          <a:effectLst/>
                        </a:rPr>
                        <a:t>变</a:t>
                      </a:r>
                      <a:r>
                        <a:rPr lang="en-US" altLang="zh-CN" sz="1600">
                          <a:effectLst/>
                        </a:rPr>
                        <a:t>0</a:t>
                      </a:r>
                    </a:p>
                  </a:txBody>
                  <a:tcPr marL="41679" marR="41679" marT="58351" marB="58351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850"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>
                          <a:effectLst/>
                        </a:rPr>
                        <a:t>&lt;&lt;</a:t>
                      </a:r>
                    </a:p>
                  </a:txBody>
                  <a:tcPr marL="41679" marR="41679" marT="58351" marB="58351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4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1600">
                          <a:effectLst/>
                        </a:rPr>
                        <a:t>左移</a:t>
                      </a:r>
                    </a:p>
                  </a:txBody>
                  <a:tcPr marL="41679" marR="41679" marT="58351" marB="58351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4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1600">
                          <a:effectLst/>
                        </a:rPr>
                        <a:t>各二进位全部左移若干位，高位丢弃，低位补</a:t>
                      </a:r>
                      <a:r>
                        <a:rPr lang="en-US" altLang="zh-CN" sz="1600">
                          <a:effectLst/>
                        </a:rPr>
                        <a:t>0</a:t>
                      </a:r>
                    </a:p>
                  </a:txBody>
                  <a:tcPr marL="41679" marR="41679" marT="58351" marB="58351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7145"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>
                          <a:effectLst/>
                        </a:rPr>
                        <a:t>&gt;&gt;</a:t>
                      </a:r>
                    </a:p>
                  </a:txBody>
                  <a:tcPr marL="41679" marR="41679" marT="58351" marB="58351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1600">
                          <a:effectLst/>
                        </a:rPr>
                        <a:t>右移</a:t>
                      </a:r>
                    </a:p>
                  </a:txBody>
                  <a:tcPr marL="41679" marR="41679" marT="58351" marB="58351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1600" dirty="0">
                          <a:effectLst/>
                        </a:rPr>
                        <a:t>各二进位全部右移若干位，对无符号数，高位补</a:t>
                      </a:r>
                      <a:r>
                        <a:rPr lang="en-US" altLang="zh-CN" sz="1600" dirty="0">
                          <a:effectLst/>
                        </a:rPr>
                        <a:t>0</a:t>
                      </a:r>
                      <a:r>
                        <a:rPr lang="zh-CN" altLang="en-US" sz="1600" dirty="0">
                          <a:effectLst/>
                        </a:rPr>
                        <a:t>，有符号数，各编译器处理方法不一样，有的补符号位（算术右移），有的补</a:t>
                      </a:r>
                      <a:r>
                        <a:rPr lang="en-US" altLang="zh-CN" sz="1600" dirty="0">
                          <a:effectLst/>
                        </a:rPr>
                        <a:t>0</a:t>
                      </a:r>
                      <a:r>
                        <a:rPr lang="zh-CN" altLang="en-US" sz="1600" dirty="0">
                          <a:effectLst/>
                        </a:rPr>
                        <a:t>（逻辑右移）</a:t>
                      </a:r>
                    </a:p>
                  </a:txBody>
                  <a:tcPr marL="41679" marR="41679" marT="58351" marB="58351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7851006" y="2437945"/>
            <a:ext cx="426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&amp;=</a:t>
            </a:r>
            <a:r>
              <a:rPr lang="zh-CN" altLang="en-US" dirty="0"/>
              <a:t> 例：</a:t>
            </a:r>
            <a:r>
              <a:rPr lang="en-GB" altLang="zh-CN" dirty="0"/>
              <a:t>a&amp;=b </a:t>
            </a:r>
            <a:r>
              <a:rPr lang="zh-CN" altLang="en-US" dirty="0"/>
              <a:t>相当于 </a:t>
            </a:r>
            <a:r>
              <a:rPr lang="en-GB" altLang="zh-CN" dirty="0"/>
              <a:t>a=</a:t>
            </a:r>
            <a:r>
              <a:rPr lang="en-GB" altLang="zh-CN" dirty="0" err="1"/>
              <a:t>a&amp;b</a:t>
            </a:r>
            <a:endParaRPr lang="en-GB" altLang="zh-CN" dirty="0"/>
          </a:p>
          <a:p>
            <a:r>
              <a:rPr lang="en-GB" altLang="zh-CN" dirty="0"/>
              <a:t> </a:t>
            </a:r>
          </a:p>
          <a:p>
            <a:r>
              <a:rPr lang="en-GB" altLang="zh-CN" dirty="0"/>
              <a:t>|= </a:t>
            </a:r>
            <a:r>
              <a:rPr lang="zh-CN" altLang="en-US" dirty="0"/>
              <a:t>例：</a:t>
            </a:r>
            <a:r>
              <a:rPr lang="en-GB" altLang="zh-CN" dirty="0"/>
              <a:t>a|=b </a:t>
            </a:r>
            <a:r>
              <a:rPr lang="zh-CN" altLang="en-US" dirty="0"/>
              <a:t>相当于 </a:t>
            </a:r>
            <a:r>
              <a:rPr lang="en-GB" altLang="zh-CN" dirty="0"/>
              <a:t>a=</a:t>
            </a:r>
            <a:r>
              <a:rPr lang="en-GB" altLang="zh-CN" dirty="0" err="1"/>
              <a:t>a|b</a:t>
            </a:r>
            <a:r>
              <a:rPr lang="en-GB" altLang="zh-CN" dirty="0"/>
              <a:t> </a:t>
            </a:r>
          </a:p>
          <a:p>
            <a:endParaRPr lang="en-GB" altLang="zh-CN" dirty="0"/>
          </a:p>
          <a:p>
            <a:r>
              <a:rPr lang="en-GB" altLang="zh-CN" dirty="0"/>
              <a:t>&gt;&gt;= </a:t>
            </a:r>
            <a:r>
              <a:rPr lang="zh-CN" altLang="en-US" dirty="0"/>
              <a:t>例：</a:t>
            </a:r>
            <a:r>
              <a:rPr lang="en-GB" altLang="zh-CN" dirty="0"/>
              <a:t>a&gt;&gt;=b </a:t>
            </a:r>
            <a:r>
              <a:rPr lang="zh-CN" altLang="en-US" dirty="0"/>
              <a:t>相当于 </a:t>
            </a:r>
            <a:r>
              <a:rPr lang="en-GB" altLang="zh-CN" dirty="0"/>
              <a:t>a=a&gt;&gt;b </a:t>
            </a:r>
          </a:p>
          <a:p>
            <a:endParaRPr lang="en-GB" altLang="zh-CN" dirty="0"/>
          </a:p>
          <a:p>
            <a:r>
              <a:rPr lang="en-GB" altLang="zh-CN" dirty="0"/>
              <a:t>&lt;&lt;= </a:t>
            </a:r>
            <a:r>
              <a:rPr lang="zh-CN" altLang="en-US" dirty="0"/>
              <a:t>例：</a:t>
            </a:r>
            <a:r>
              <a:rPr lang="en-GB" altLang="zh-CN" dirty="0"/>
              <a:t>a&lt;&lt;=b </a:t>
            </a:r>
            <a:r>
              <a:rPr lang="zh-CN" altLang="en-US" dirty="0"/>
              <a:t>相当于 </a:t>
            </a:r>
            <a:r>
              <a:rPr lang="en-GB" altLang="zh-CN" dirty="0"/>
              <a:t>a=a&lt;&lt;b</a:t>
            </a:r>
          </a:p>
          <a:p>
            <a:r>
              <a:rPr lang="en-GB" altLang="zh-CN" dirty="0"/>
              <a:t> </a:t>
            </a:r>
          </a:p>
          <a:p>
            <a:r>
              <a:rPr lang="en-GB" altLang="zh-CN" dirty="0"/>
              <a:t>^= </a:t>
            </a:r>
            <a:r>
              <a:rPr lang="zh-CN" altLang="en-US" dirty="0"/>
              <a:t>例：</a:t>
            </a:r>
            <a:r>
              <a:rPr lang="en-GB" altLang="zh-CN" dirty="0"/>
              <a:t>a^=b </a:t>
            </a:r>
            <a:r>
              <a:rPr lang="zh-CN" altLang="en-US" dirty="0"/>
              <a:t>相当于 </a:t>
            </a:r>
            <a:r>
              <a:rPr lang="en-GB" altLang="zh-CN" dirty="0"/>
              <a:t>a=</a:t>
            </a:r>
            <a:r>
              <a:rPr lang="en-GB" altLang="zh-CN" dirty="0" err="1"/>
              <a:t>a^b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65297" y="129384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hlinkClick r:id="rId2"/>
              </a:rPr>
              <a:t>位运算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11835" y="426342"/>
            <a:ext cx="8207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14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、为了统计一个非负整数的二进制形式中 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KaTeX_Main"/>
              </a:rPr>
              <a:t>1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 的个数，代码如下：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326628" y="783158"/>
            <a:ext cx="61009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int CountBit(int x) {</a:t>
            </a:r>
          </a:p>
          <a:p>
            <a:r>
              <a:rPr lang="zh-CN" altLang="en-US" dirty="0"/>
              <a:t>    int ret = 0;</a:t>
            </a:r>
          </a:p>
          <a:p>
            <a:r>
              <a:rPr lang="zh-CN" altLang="en-US" dirty="0"/>
              <a:t>    while (x) {</a:t>
            </a:r>
          </a:p>
          <a:p>
            <a:r>
              <a:rPr lang="zh-CN" altLang="en-US" dirty="0"/>
              <a:t>        ++ret;</a:t>
            </a:r>
          </a:p>
          <a:p>
            <a:r>
              <a:rPr lang="zh-CN" altLang="en-US" dirty="0"/>
              <a:t>        </a:t>
            </a:r>
            <a:r>
              <a:rPr lang="zh-CN" altLang="en-US" dirty="0">
                <a:solidFill>
                  <a:schemeClr val="accent1"/>
                </a:solidFill>
              </a:rPr>
              <a:t>（</a:t>
            </a:r>
            <a:r>
              <a:rPr lang="en-US" altLang="zh-CN" dirty="0">
                <a:solidFill>
                  <a:schemeClr val="accent1"/>
                </a:solidFill>
              </a:rPr>
              <a:t>____</a:t>
            </a:r>
            <a:r>
              <a:rPr lang="zh-CN" altLang="en-US" dirty="0">
                <a:solidFill>
                  <a:schemeClr val="accent1"/>
                </a:solidFill>
              </a:rPr>
              <a:t>）;</a:t>
            </a:r>
          </a:p>
          <a:p>
            <a:r>
              <a:rPr lang="zh-CN" altLang="en-US" dirty="0"/>
              <a:t>    }</a:t>
            </a:r>
          </a:p>
          <a:p>
            <a:r>
              <a:rPr lang="zh-CN" altLang="en-US" dirty="0"/>
              <a:t>}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3720" y="2901748"/>
            <a:ext cx="103082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effectLst/>
              </a:rPr>
              <a:t>则空格内要填入的语句是（     ）。</a:t>
            </a:r>
          </a:p>
          <a:p>
            <a:pPr fontAlgn="ctr"/>
            <a:r>
              <a:rPr lang="en-US" altLang="zh-CN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A.</a:t>
            </a:r>
            <a:r>
              <a:rPr lang="zh-CN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  </a:t>
            </a:r>
            <a:r>
              <a:rPr lang="en-GB" altLang="zh-CN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x &gt;&gt;= 1</a:t>
            </a:r>
            <a:r>
              <a:rPr lang="zh-CN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   </a:t>
            </a:r>
            <a:r>
              <a:rPr lang="en-US" altLang="zh-CN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B.</a:t>
            </a:r>
            <a:r>
              <a:rPr lang="zh-CN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  </a:t>
            </a:r>
            <a:r>
              <a:rPr lang="en-GB" altLang="zh-CN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x &amp;= x – 1</a:t>
            </a:r>
            <a:r>
              <a:rPr lang="zh-CN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   </a:t>
            </a:r>
            <a:r>
              <a:rPr lang="en-US" altLang="zh-CN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C.</a:t>
            </a:r>
            <a:r>
              <a:rPr lang="zh-CN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  </a:t>
            </a:r>
            <a:r>
              <a:rPr lang="en-GB" altLang="zh-CN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x |= x &gt;&gt; 1</a:t>
            </a:r>
            <a:r>
              <a:rPr lang="zh-CN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        </a:t>
            </a:r>
            <a:r>
              <a:rPr lang="en-US" altLang="zh-CN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D.</a:t>
            </a:r>
            <a:r>
              <a:rPr lang="zh-CN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  </a:t>
            </a:r>
            <a:r>
              <a:rPr lang="en-GB" altLang="zh-CN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x &lt;&lt;= 1</a:t>
            </a:r>
          </a:p>
          <a:p>
            <a:pPr algn="l"/>
            <a:br>
              <a:rPr lang="en-GB" altLang="zh-CN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</a:br>
            <a:endParaRPr lang="en-GB" altLang="zh-CN" b="0" i="0" dirty="0">
              <a:solidFill>
                <a:srgbClr val="000000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73182" y="28727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B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42108" y="556921"/>
            <a:ext cx="8506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effectLst/>
              </a:rPr>
              <a:t>下列关于图灵奖的说法中，正确的有 </a:t>
            </a:r>
            <a:r>
              <a:rPr lang="en-US" altLang="zh-CN" dirty="0">
                <a:effectLst/>
              </a:rPr>
              <a:t>(</a:t>
            </a:r>
            <a:r>
              <a:rPr lang="zh-CN" altLang="en-US" dirty="0">
                <a:effectLst/>
              </a:rPr>
              <a:t>        </a:t>
            </a:r>
            <a:r>
              <a:rPr lang="en-US" altLang="zh-CN" dirty="0">
                <a:effectLst/>
              </a:rPr>
              <a:t> ) </a:t>
            </a:r>
            <a:r>
              <a:rPr lang="zh-CN" altLang="en-US" dirty="0">
                <a:effectLst/>
              </a:rPr>
              <a:t>。</a:t>
            </a:r>
            <a:r>
              <a:rPr lang="zh-CN" altLang="en-US" dirty="0">
                <a:solidFill>
                  <a:srgbClr val="FF0000"/>
                </a:solidFill>
              </a:rPr>
              <a:t>多选</a:t>
            </a:r>
            <a:endParaRPr lang="zh-CN" altLang="en-US" dirty="0">
              <a:solidFill>
                <a:srgbClr val="FF0000"/>
              </a:solidFill>
              <a:effectLst/>
            </a:endParaRPr>
          </a:p>
          <a:p>
            <a:r>
              <a:rPr lang="en-US" altLang="zh-CN" dirty="0"/>
              <a:t>A.</a:t>
            </a:r>
            <a:r>
              <a:rPr lang="zh-CN" altLang="en-US" dirty="0"/>
              <a:t>    图灵奖是由电气和电子工程师协会（</a:t>
            </a:r>
            <a:r>
              <a:rPr lang="en-GB" altLang="zh-CN" dirty="0"/>
              <a:t>IEEE</a:t>
            </a:r>
            <a:r>
              <a:rPr lang="zh-CN" altLang="en-GB" dirty="0"/>
              <a:t>）</a:t>
            </a:r>
            <a:r>
              <a:rPr lang="zh-CN" altLang="en-US" dirty="0"/>
              <a:t>设立的。</a:t>
            </a:r>
          </a:p>
          <a:p>
            <a:r>
              <a:rPr lang="en-US" altLang="zh-CN" dirty="0"/>
              <a:t>B.</a:t>
            </a:r>
            <a:r>
              <a:rPr lang="zh-CN" altLang="en-US" dirty="0"/>
              <a:t>    目前获得该奖项的华人学者只有姚期智教授一人。</a:t>
            </a:r>
          </a:p>
          <a:p>
            <a:r>
              <a:rPr lang="en-US" altLang="zh-CN" dirty="0"/>
              <a:t>C.</a:t>
            </a:r>
            <a:r>
              <a:rPr lang="zh-CN" altLang="en-US" dirty="0"/>
              <a:t>     其名称取自计算机科学的先驱、英国科学家艾伦</a:t>
            </a:r>
            <a:r>
              <a:rPr lang="en-US" altLang="zh-CN" dirty="0"/>
              <a:t>·</a:t>
            </a:r>
            <a:r>
              <a:rPr lang="zh-CN" altLang="en-US" dirty="0"/>
              <a:t>麦席森</a:t>
            </a:r>
            <a:r>
              <a:rPr lang="en-US" altLang="zh-CN" dirty="0"/>
              <a:t>·</a:t>
            </a:r>
            <a:r>
              <a:rPr lang="zh-CN" altLang="en-US" dirty="0"/>
              <a:t>图灵。</a:t>
            </a:r>
          </a:p>
          <a:p>
            <a:r>
              <a:rPr lang="en-US" altLang="zh-CN" dirty="0"/>
              <a:t>D.</a:t>
            </a:r>
            <a:r>
              <a:rPr lang="zh-CN" altLang="en-US" dirty="0"/>
              <a:t>    它是计算机界最负盛名、最崇高的一个奖项，有“计算机界的诺贝尔奖”之称</a:t>
            </a:r>
            <a:r>
              <a:rPr lang="zh-CN" altLang="en-US" b="0" dirty="0">
                <a:solidFill>
                  <a:srgbClr val="606266"/>
                </a:solidFill>
                <a:effectLst/>
              </a:rPr>
              <a:t>。</a:t>
            </a:r>
          </a:p>
          <a:p>
            <a:pPr algn="ctr"/>
            <a:endParaRPr lang="zh-CN" altLang="en-US" b="0" i="0" dirty="0">
              <a:solidFill>
                <a:srgbClr val="409EFF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07527" y="55418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BCD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5964" y="3244611"/>
            <a:ext cx="8686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图灵奖是由美国计算机协会（</a:t>
            </a:r>
            <a:r>
              <a:rPr lang="en-GB" altLang="zh-CN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ACM</a:t>
            </a:r>
            <a:r>
              <a:rPr lang="zh-CN" altLang="en-GB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）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创办的。</a:t>
            </a:r>
            <a:endParaRPr lang="en-US" altLang="zh-CN" b="0" i="0" dirty="0">
              <a:solidFill>
                <a:srgbClr val="000000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lang="en-US" altLang="zh-CN" b="0" dirty="0">
                <a:solidFill>
                  <a:srgbClr val="000000"/>
                </a:solidFill>
                <a:effectLst/>
                <a:latin typeface="KaTeX_Main"/>
              </a:rPr>
              <a:t>1993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 年，姚期智最先提出量子通信复杂性，基本上完成了量子计算机的理论基础。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KaTeX_Main"/>
              </a:rPr>
              <a:t>1995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年，提出分布式量子计算模式，后来成为分布式量子算法和量子通讯协议安全性的基础。因为对计算理论包括伪随机数生成、密码学与通信复杂度的突出贡献，美国计算机协会（</a:t>
            </a:r>
            <a:r>
              <a:rPr lang="en-GB" altLang="zh-CN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ACM</a:t>
            </a:r>
            <a:r>
              <a:rPr lang="zh-CN" altLang="en-GB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）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也把 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KaTeX_Main"/>
              </a:rPr>
              <a:t>2000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 年度的图灵奖授予他。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16429" y="315575"/>
            <a:ext cx="61003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15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、下图中所使用的数据结构是（     ）。</a:t>
            </a:r>
          </a:p>
          <a:p>
            <a:br>
              <a:rPr lang="zh-CN" altLang="en-US" dirty="0"/>
            </a:b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5" y="1440181"/>
            <a:ext cx="10388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692695" y="4217490"/>
            <a:ext cx="61018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704020202020204" pitchFamily="34" charset="0"/>
              <a:buChar char="•"/>
            </a:pPr>
            <a:r>
              <a:rPr lang="en-GB" altLang="zh-CN" b="0" i="0" dirty="0">
                <a:solidFill>
                  <a:srgbClr val="3A3A3A"/>
                </a:solidFill>
                <a:effectLst/>
                <a:latin typeface="Lato" panose="020F0502020204030203" pitchFamily="34" charset="0"/>
              </a:rPr>
              <a:t> A. </a:t>
            </a:r>
            <a:r>
              <a:rPr lang="zh-CN" altLang="en-US" b="0" i="0" dirty="0">
                <a:solidFill>
                  <a:srgbClr val="3A3A3A"/>
                </a:solidFill>
                <a:effectLst/>
                <a:latin typeface="Lato" panose="020F0502020204030203" pitchFamily="34" charset="0"/>
              </a:rPr>
              <a:t>哈希表</a:t>
            </a:r>
          </a:p>
          <a:p>
            <a:pPr algn="l" fontAlgn="base">
              <a:buFont typeface="Arial" panose="020B0704020202020204" pitchFamily="34" charset="0"/>
              <a:buChar char="•"/>
            </a:pPr>
            <a:r>
              <a:rPr lang="zh-CN" altLang="en-US" b="1" i="0" dirty="0">
                <a:solidFill>
                  <a:srgbClr val="3A3A3A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en-GB" altLang="zh-CN" b="1" i="0" dirty="0">
                <a:solidFill>
                  <a:srgbClr val="3A3A3A"/>
                </a:solidFill>
                <a:effectLst/>
                <a:latin typeface="Lato" panose="020F0502020204030203" pitchFamily="34" charset="0"/>
              </a:rPr>
              <a:t>B. </a:t>
            </a:r>
            <a:r>
              <a:rPr lang="zh-CN" altLang="en-US" b="1" i="0" dirty="0">
                <a:solidFill>
                  <a:srgbClr val="3A3A3A"/>
                </a:solidFill>
                <a:effectLst/>
                <a:latin typeface="Lato" panose="020F0502020204030203" pitchFamily="34" charset="0"/>
              </a:rPr>
              <a:t>栈</a:t>
            </a:r>
          </a:p>
          <a:p>
            <a:pPr algn="l" fontAlgn="base">
              <a:buFont typeface="Arial" panose="020B0704020202020204" pitchFamily="34" charset="0"/>
              <a:buChar char="•"/>
            </a:pPr>
            <a:r>
              <a:rPr lang="zh-CN" altLang="en-US" b="0" i="0" dirty="0">
                <a:solidFill>
                  <a:srgbClr val="3A3A3A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en-GB" altLang="zh-CN" b="0" i="0" dirty="0">
                <a:solidFill>
                  <a:srgbClr val="3A3A3A"/>
                </a:solidFill>
                <a:effectLst/>
                <a:latin typeface="Lato" panose="020F0502020204030203" pitchFamily="34" charset="0"/>
              </a:rPr>
              <a:t>C. </a:t>
            </a:r>
            <a:r>
              <a:rPr lang="zh-CN" altLang="en-US" b="0" i="0" dirty="0">
                <a:solidFill>
                  <a:srgbClr val="3A3A3A"/>
                </a:solidFill>
                <a:effectLst/>
                <a:latin typeface="Lato" panose="020F0502020204030203" pitchFamily="34" charset="0"/>
              </a:rPr>
              <a:t>队列</a:t>
            </a:r>
          </a:p>
          <a:p>
            <a:pPr algn="l" fontAlgn="base">
              <a:buFont typeface="Arial" panose="020B0704020202020204" pitchFamily="34" charset="0"/>
              <a:buChar char="•"/>
            </a:pPr>
            <a:r>
              <a:rPr lang="zh-CN" altLang="en-US" b="0" i="0" dirty="0">
                <a:solidFill>
                  <a:srgbClr val="3A3A3A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en-GB" altLang="zh-CN" b="0" i="0" dirty="0">
                <a:solidFill>
                  <a:srgbClr val="3A3A3A"/>
                </a:solidFill>
                <a:effectLst/>
                <a:latin typeface="Lato" panose="020F0502020204030203" pitchFamily="34" charset="0"/>
              </a:rPr>
              <a:t>D. </a:t>
            </a:r>
            <a:r>
              <a:rPr lang="zh-CN" altLang="en-US" b="0" i="0" dirty="0">
                <a:solidFill>
                  <a:srgbClr val="3A3A3A"/>
                </a:solidFill>
                <a:effectLst/>
                <a:latin typeface="Lato" panose="020F0502020204030203" pitchFamily="34" charset="0"/>
              </a:rPr>
              <a:t>二叉树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7869" y="64708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 dirty="0"/>
              <a:t>甲乙丙丁四人在考虑周末要不要外出郊游。已知：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1.</a:t>
            </a:r>
            <a:r>
              <a:rPr kumimoji="1" lang="zh-CN" altLang="en-US" dirty="0"/>
              <a:t>如果周末下雨，并且乙不去，则甲一定不去；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2.</a:t>
            </a:r>
            <a:r>
              <a:rPr kumimoji="1" lang="zh-CN" altLang="en-US" dirty="0"/>
              <a:t>如果乙去，则丁一定去；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3.</a:t>
            </a:r>
            <a:r>
              <a:rPr kumimoji="1" lang="zh-CN" altLang="en-US" dirty="0"/>
              <a:t>如果丙去，则丁一定不去；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4.</a:t>
            </a:r>
            <a:r>
              <a:rPr kumimoji="1" lang="zh-CN" altLang="en-US" dirty="0"/>
              <a:t>如果丁不去，而且甲不去，则丙一定不去。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如果周末丙去了，则甲</a:t>
            </a:r>
            <a:r>
              <a:rPr kumimoji="1" lang="en-US" altLang="zh-CN" dirty="0"/>
              <a:t>_________</a:t>
            </a:r>
            <a:r>
              <a:rPr kumimoji="1" lang="zh-CN" altLang="en-US" dirty="0"/>
              <a:t>（去</a:t>
            </a:r>
            <a:r>
              <a:rPr kumimoji="1" lang="en-US" altLang="zh-CN" dirty="0"/>
              <a:t>/</a:t>
            </a:r>
            <a:r>
              <a:rPr kumimoji="1" lang="zh-CN" altLang="en-US" dirty="0"/>
              <a:t>不去），乙</a:t>
            </a:r>
            <a:r>
              <a:rPr kumimoji="1" lang="en-US" altLang="zh-CN" dirty="0"/>
              <a:t>_________</a:t>
            </a:r>
            <a:r>
              <a:rPr kumimoji="1" lang="zh-CN" altLang="en-US" dirty="0"/>
              <a:t>（去</a:t>
            </a:r>
            <a:r>
              <a:rPr kumimoji="1" lang="en-US" altLang="zh-CN" dirty="0"/>
              <a:t>/</a:t>
            </a:r>
            <a:r>
              <a:rPr kumimoji="1" lang="zh-CN" altLang="en-US" dirty="0"/>
              <a:t>不去），</a:t>
            </a:r>
            <a:r>
              <a:rPr kumimoji="1" lang="en-US" altLang="zh-CN" dirty="0"/>
              <a:t> </a:t>
            </a:r>
            <a:r>
              <a:rPr kumimoji="1" lang="zh-CN" altLang="en-US" dirty="0"/>
              <a:t>丁</a:t>
            </a:r>
            <a:r>
              <a:rPr kumimoji="1" lang="en-US" altLang="zh-CN" dirty="0"/>
              <a:t>_________</a:t>
            </a:r>
            <a:r>
              <a:rPr kumimoji="1" lang="zh-CN" altLang="en-US" dirty="0"/>
              <a:t>（去</a:t>
            </a:r>
            <a:r>
              <a:rPr kumimoji="1" lang="en-US" altLang="zh-CN" dirty="0"/>
              <a:t>/</a:t>
            </a:r>
            <a:r>
              <a:rPr kumimoji="1" lang="zh-CN" altLang="en-US" dirty="0"/>
              <a:t>不去），周末</a:t>
            </a:r>
            <a:r>
              <a:rPr kumimoji="1" lang="en-US" altLang="zh-CN" dirty="0"/>
              <a:t>_________</a:t>
            </a:r>
            <a:r>
              <a:rPr kumimoji="1" lang="zh-CN" altLang="en-US" dirty="0"/>
              <a:t>（下雨</a:t>
            </a:r>
            <a:r>
              <a:rPr kumimoji="1" lang="en-US" altLang="zh-CN" dirty="0"/>
              <a:t>/</a:t>
            </a:r>
            <a:r>
              <a:rPr kumimoji="1" lang="zh-CN" altLang="en-US" dirty="0"/>
              <a:t>不下雨），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73332" y="35885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</a:rPr>
              <a:t>不去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6751" y="31329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</a:rPr>
              <a:t>去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702365" y="319829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</a:rPr>
              <a:t>不去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10338" y="35609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</a:rPr>
              <a:t>没下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0932" y="18598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2-1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51113" y="5062585"/>
            <a:ext cx="91635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首先丙去了</a:t>
            </a:r>
            <a:r>
              <a:rPr lang="zh-CN" altLang="en-US" dirty="0">
                <a:solidFill>
                  <a:srgbClr val="00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，根据 ③ 得知丁不去，根据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④ 得知甲去了，</a:t>
            </a:r>
            <a:endParaRPr lang="en-US" altLang="zh-CN" b="0" i="0" dirty="0">
              <a:solidFill>
                <a:srgbClr val="000000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由于丁不去，根据 ② 得知乙不去。</a:t>
            </a:r>
          </a:p>
          <a:p>
            <a:pPr algn="l"/>
            <a:r>
              <a:rPr lang="zh-CN" altLang="en-US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由于甲去了，并且乙不去，根据 ① 得周末没下雨。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21410" y="46494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2-2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76393" y="1100380"/>
            <a:ext cx="10142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从</a:t>
            </a:r>
            <a:r>
              <a:rPr kumimoji="1" lang="en-US" altLang="zh-CN" sz="2400" dirty="0"/>
              <a:t>1</a:t>
            </a:r>
            <a:r>
              <a:rPr kumimoji="1" lang="zh-CN" altLang="en-US" sz="2400" dirty="0"/>
              <a:t>到</a:t>
            </a:r>
            <a:r>
              <a:rPr kumimoji="1" lang="en-US" altLang="zh-CN" sz="2400" dirty="0"/>
              <a:t>2018</a:t>
            </a:r>
            <a:r>
              <a:rPr kumimoji="1" lang="zh-CN" altLang="en-US" sz="2400" dirty="0"/>
              <a:t>这</a:t>
            </a:r>
            <a:r>
              <a:rPr kumimoji="1" lang="en-US" altLang="zh-CN" sz="2400" dirty="0"/>
              <a:t>2018</a:t>
            </a:r>
            <a:r>
              <a:rPr kumimoji="1" lang="zh-CN" altLang="en-US" sz="2400" dirty="0"/>
              <a:t>年数中，共有</a:t>
            </a:r>
            <a:r>
              <a:rPr kumimoji="1" lang="en-US" altLang="zh-CN" sz="2400" dirty="0"/>
              <a:t>(</a:t>
            </a:r>
            <a:r>
              <a:rPr kumimoji="1" lang="zh-CN" altLang="en-US" sz="2400" dirty="0"/>
              <a:t>     </a:t>
            </a:r>
            <a:r>
              <a:rPr kumimoji="1" lang="en-US" altLang="zh-CN" sz="2400" dirty="0"/>
              <a:t>)</a:t>
            </a:r>
            <a:r>
              <a:rPr kumimoji="1" lang="zh-CN" altLang="en-US" sz="2400" dirty="0"/>
              <a:t>个包含数字</a:t>
            </a:r>
            <a:r>
              <a:rPr kumimoji="1" lang="en-US" altLang="zh-CN" sz="2400" dirty="0"/>
              <a:t>8</a:t>
            </a:r>
            <a:r>
              <a:rPr kumimoji="1" lang="zh-CN" altLang="en-US" sz="2400" dirty="0"/>
              <a:t>的数。</a:t>
            </a:r>
            <a:endParaRPr kumimoji="1" lang="en-US" altLang="zh-CN" sz="2400" dirty="0"/>
          </a:p>
          <a:p>
            <a:r>
              <a:rPr kumimoji="1" lang="zh-CN" altLang="en-US" sz="2400" dirty="0"/>
              <a:t>包含数字</a:t>
            </a:r>
            <a:r>
              <a:rPr kumimoji="1" lang="en-US" altLang="zh-CN" sz="2400" dirty="0"/>
              <a:t>8</a:t>
            </a:r>
            <a:r>
              <a:rPr kumimoji="1" lang="zh-CN" altLang="en-US" sz="2400" dirty="0"/>
              <a:t>的数是指有某一位是</a:t>
            </a:r>
            <a:r>
              <a:rPr kumimoji="1" lang="en-US" altLang="zh-CN" sz="2400" dirty="0"/>
              <a:t>“8”</a:t>
            </a:r>
            <a:r>
              <a:rPr kumimoji="1" lang="zh-CN" altLang="en-US" sz="2400" dirty="0"/>
              <a:t>的数，例如</a:t>
            </a:r>
            <a:r>
              <a:rPr kumimoji="1" lang="en-US" altLang="zh-CN" sz="2400" dirty="0"/>
              <a:t>“2018”</a:t>
            </a:r>
            <a:r>
              <a:rPr kumimoji="1" lang="zh-CN" altLang="en-US" sz="2400" dirty="0"/>
              <a:t>与</a:t>
            </a:r>
            <a:r>
              <a:rPr kumimoji="1" lang="en-US" altLang="zh-CN" sz="2400" dirty="0"/>
              <a:t>”188”</a:t>
            </a:r>
            <a:endParaRPr kumimoji="1"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5284922" y="114654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544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08868" y="2727702"/>
            <a:ext cx="8973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0~99</a:t>
            </a:r>
            <a:r>
              <a:rPr kumimoji="1" lang="zh-CN" altLang="en-US" dirty="0"/>
              <a:t>有</a:t>
            </a:r>
            <a:r>
              <a:rPr kumimoji="1" lang="en-US" altLang="zh-CN" dirty="0"/>
              <a:t>19</a:t>
            </a:r>
            <a:r>
              <a:rPr kumimoji="1" lang="zh-CN" altLang="en-US" dirty="0"/>
              <a:t>个数字里含</a:t>
            </a:r>
            <a:r>
              <a:rPr kumimoji="1" lang="en-US" altLang="zh-CN" dirty="0"/>
              <a:t>8</a:t>
            </a:r>
            <a:r>
              <a:rPr kumimoji="1" lang="zh-CN" altLang="en-US" dirty="0"/>
              <a:t>这个数：</a:t>
            </a:r>
            <a:r>
              <a:rPr kumimoji="1" lang="en-US" altLang="zh-CN" dirty="0"/>
              <a:t>8</a:t>
            </a:r>
            <a:r>
              <a:rPr kumimoji="1" lang="zh-CN" altLang="en-US" dirty="0"/>
              <a:t>，</a:t>
            </a:r>
            <a:r>
              <a:rPr kumimoji="1" lang="en-US" altLang="zh-CN" dirty="0"/>
              <a:t>18</a:t>
            </a:r>
            <a:r>
              <a:rPr kumimoji="1" lang="zh-CN" altLang="en-US" dirty="0"/>
              <a:t>，</a:t>
            </a:r>
            <a:r>
              <a:rPr kumimoji="1" lang="en-US" altLang="zh-CN" dirty="0"/>
              <a:t>28</a:t>
            </a:r>
            <a:r>
              <a:rPr kumimoji="1" lang="zh-CN" altLang="en-US" dirty="0"/>
              <a:t>，</a:t>
            </a:r>
            <a:r>
              <a:rPr kumimoji="1" lang="en-US" altLang="zh-CN" dirty="0"/>
              <a:t>38</a:t>
            </a:r>
            <a:r>
              <a:rPr kumimoji="1" lang="zh-CN" altLang="en-US" dirty="0"/>
              <a:t>，</a:t>
            </a:r>
            <a:r>
              <a:rPr kumimoji="1" lang="en-US" altLang="zh-CN" dirty="0"/>
              <a:t>48</a:t>
            </a:r>
            <a:r>
              <a:rPr kumimoji="1" lang="zh-CN" altLang="en-US" dirty="0"/>
              <a:t>，</a:t>
            </a:r>
            <a:r>
              <a:rPr kumimoji="1" lang="en-US" altLang="zh-CN" dirty="0"/>
              <a:t>58</a:t>
            </a:r>
            <a:r>
              <a:rPr kumimoji="1" lang="zh-CN" altLang="en-US" dirty="0"/>
              <a:t>，</a:t>
            </a:r>
            <a:r>
              <a:rPr kumimoji="1" lang="en-US" altLang="zh-CN" dirty="0"/>
              <a:t>68</a:t>
            </a:r>
            <a:r>
              <a:rPr kumimoji="1" lang="zh-CN" altLang="en-US" dirty="0"/>
              <a:t>，</a:t>
            </a:r>
            <a:r>
              <a:rPr kumimoji="1" lang="en-US" altLang="zh-CN" dirty="0"/>
              <a:t>78</a:t>
            </a:r>
            <a:r>
              <a:rPr kumimoji="1" lang="zh-CN" altLang="en-US" dirty="0"/>
              <a:t>，</a:t>
            </a:r>
            <a:r>
              <a:rPr kumimoji="1" lang="en-US" altLang="zh-CN" dirty="0"/>
              <a:t>80</a:t>
            </a:r>
            <a:r>
              <a:rPr kumimoji="1" lang="zh-CN" altLang="en-US" dirty="0"/>
              <a:t>，</a:t>
            </a:r>
            <a:r>
              <a:rPr kumimoji="1" lang="en-US" altLang="zh-CN" dirty="0"/>
              <a:t>81</a:t>
            </a:r>
            <a:r>
              <a:rPr kumimoji="1" lang="zh-CN" altLang="en-US" dirty="0"/>
              <a:t>，</a:t>
            </a:r>
            <a:r>
              <a:rPr kumimoji="1" lang="en-US" altLang="zh-CN" dirty="0"/>
              <a:t>82</a:t>
            </a:r>
            <a:r>
              <a:rPr kumimoji="1" lang="zh-CN" altLang="en-US" dirty="0"/>
              <a:t>，</a:t>
            </a:r>
            <a:r>
              <a:rPr kumimoji="1" lang="en-US" altLang="zh-CN" dirty="0"/>
              <a:t>83</a:t>
            </a:r>
            <a:r>
              <a:rPr kumimoji="1" lang="zh-CN" altLang="en-US" dirty="0"/>
              <a:t>，</a:t>
            </a:r>
            <a:r>
              <a:rPr kumimoji="1" lang="en-US" altLang="zh-CN" dirty="0"/>
              <a:t>84</a:t>
            </a:r>
            <a:r>
              <a:rPr kumimoji="1" lang="zh-CN" altLang="en-US" dirty="0"/>
              <a:t>，</a:t>
            </a:r>
            <a:r>
              <a:rPr kumimoji="1" lang="en-US" altLang="zh-CN" dirty="0"/>
              <a:t>85</a:t>
            </a:r>
            <a:r>
              <a:rPr kumimoji="1" lang="zh-CN" altLang="en-US" dirty="0"/>
              <a:t>，</a:t>
            </a:r>
            <a:r>
              <a:rPr kumimoji="1" lang="en-US" altLang="zh-CN" dirty="0"/>
              <a:t>86</a:t>
            </a:r>
            <a:r>
              <a:rPr kumimoji="1" lang="zh-CN" altLang="en-US" dirty="0"/>
              <a:t>，</a:t>
            </a:r>
            <a:r>
              <a:rPr kumimoji="1" lang="en-US" altLang="zh-CN" dirty="0"/>
              <a:t>87</a:t>
            </a:r>
            <a:r>
              <a:rPr kumimoji="1" lang="zh-CN" altLang="en-US" dirty="0"/>
              <a:t>，</a:t>
            </a:r>
            <a:r>
              <a:rPr kumimoji="1" lang="en-US" altLang="zh-CN" dirty="0"/>
              <a:t>88</a:t>
            </a:r>
            <a:r>
              <a:rPr kumimoji="1" lang="zh-CN" altLang="en-US" dirty="0"/>
              <a:t>，</a:t>
            </a:r>
            <a:r>
              <a:rPr kumimoji="1" lang="en-US" altLang="zh-CN" dirty="0"/>
              <a:t>89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239863" y="3797085"/>
            <a:ext cx="74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0~999</a:t>
            </a:r>
            <a:r>
              <a:rPr kumimoji="1" lang="zh-CN" altLang="en-US" dirty="0"/>
              <a:t>， 百位不是</a:t>
            </a:r>
            <a:r>
              <a:rPr kumimoji="1" lang="en-US" altLang="zh-CN" dirty="0"/>
              <a:t>8</a:t>
            </a:r>
            <a:r>
              <a:rPr kumimoji="1" lang="zh-CN" altLang="en-US" dirty="0"/>
              <a:t>，有</a:t>
            </a:r>
            <a:r>
              <a:rPr kumimoji="1" lang="en-US" altLang="zh-CN" dirty="0"/>
              <a:t>9</a:t>
            </a:r>
            <a:r>
              <a:rPr kumimoji="1" lang="zh-CN" altLang="en-US" dirty="0"/>
              <a:t>*</a:t>
            </a:r>
            <a:r>
              <a:rPr kumimoji="1" lang="en-US" altLang="zh-CN" dirty="0"/>
              <a:t>19=171</a:t>
            </a:r>
            <a:r>
              <a:rPr kumimoji="1" lang="zh-CN" altLang="en-US" dirty="0"/>
              <a:t>，百位是</a:t>
            </a:r>
            <a:r>
              <a:rPr kumimoji="1" lang="en-US" altLang="zh-CN" dirty="0"/>
              <a:t>8</a:t>
            </a:r>
            <a:r>
              <a:rPr kumimoji="1" lang="zh-CN" altLang="en-US" dirty="0"/>
              <a:t>        有</a:t>
            </a:r>
            <a:r>
              <a:rPr kumimoji="1" lang="en-US" altLang="zh-CN" dirty="0"/>
              <a:t>100</a:t>
            </a:r>
            <a:r>
              <a:rPr kumimoji="1" lang="zh-CN" altLang="en-US" dirty="0"/>
              <a:t>    共</a:t>
            </a:r>
            <a:r>
              <a:rPr kumimoji="1" lang="en-US" altLang="zh-CN" dirty="0"/>
              <a:t>271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239863" y="4818659"/>
            <a:ext cx="7582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0~2018</a:t>
            </a:r>
            <a:r>
              <a:rPr kumimoji="1" lang="zh-CN" altLang="en-US" dirty="0"/>
              <a:t>，   千位取</a:t>
            </a:r>
            <a:r>
              <a:rPr kumimoji="1" lang="en-US" altLang="zh-CN" dirty="0"/>
              <a:t>0</a:t>
            </a:r>
            <a:r>
              <a:rPr kumimoji="1" lang="zh-CN" altLang="en-US" dirty="0"/>
              <a:t>和</a:t>
            </a:r>
            <a:r>
              <a:rPr kumimoji="1" lang="en-US" altLang="zh-CN" dirty="0"/>
              <a:t>1</a:t>
            </a:r>
            <a:r>
              <a:rPr kumimoji="1" lang="zh-CN" altLang="en-US" dirty="0"/>
              <a:t>时    </a:t>
            </a:r>
            <a:r>
              <a:rPr kumimoji="1" lang="en-US" altLang="zh-CN" dirty="0"/>
              <a:t>271</a:t>
            </a:r>
            <a:r>
              <a:rPr kumimoji="1" lang="zh-CN" altLang="en-US" dirty="0"/>
              <a:t>*</a:t>
            </a:r>
            <a:r>
              <a:rPr kumimoji="1" lang="en-US" altLang="zh-CN" dirty="0"/>
              <a:t>2=542</a:t>
            </a:r>
            <a:r>
              <a:rPr kumimoji="1" lang="zh-CN" altLang="en-US" dirty="0"/>
              <a:t>，千位取</a:t>
            </a:r>
            <a:r>
              <a:rPr kumimoji="1" lang="en-US" altLang="zh-CN" dirty="0"/>
              <a:t>2</a:t>
            </a:r>
            <a:r>
              <a:rPr kumimoji="1" lang="zh-CN" altLang="en-US" dirty="0"/>
              <a:t>时有</a:t>
            </a:r>
            <a:r>
              <a:rPr kumimoji="1" lang="en-US" altLang="zh-CN" dirty="0"/>
              <a:t>2</a:t>
            </a:r>
            <a:r>
              <a:rPr kumimoji="1" lang="zh-CN" altLang="en-US" dirty="0"/>
              <a:t>个数</a:t>
            </a:r>
            <a:r>
              <a:rPr kumimoji="1" lang="en-US" altLang="zh-CN" dirty="0"/>
              <a:t>2008</a:t>
            </a:r>
            <a:r>
              <a:rPr kumimoji="1" lang="zh-CN" altLang="en-US" dirty="0"/>
              <a:t>，</a:t>
            </a:r>
            <a:r>
              <a:rPr kumimoji="1" lang="en-US" altLang="zh-CN" dirty="0"/>
              <a:t>2018</a:t>
            </a:r>
            <a:r>
              <a:rPr kumimoji="1" lang="zh-CN" altLang="en-US" dirty="0"/>
              <a:t>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39863" y="5572954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最后得</a:t>
            </a:r>
            <a:r>
              <a:rPr kumimoji="1" lang="en-US" altLang="zh-CN" dirty="0"/>
              <a:t>542+2=544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4468" y="24797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3-1</a:t>
            </a:r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18731" y="247972"/>
            <a:ext cx="7020733" cy="415498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altLang="zh-CN" sz="2400" dirty="0">
                <a:solidFill>
                  <a:srgbClr val="C586C0"/>
                </a:solidFill>
                <a:latin typeface="Menlo" panose="020B0609030804020204" pitchFamily="49" charset="0"/>
              </a:rPr>
              <a:t>#include</a:t>
            </a:r>
            <a:r>
              <a:rPr lang="en-GB" altLang="zh-CN" sz="2400" dirty="0">
                <a:solidFill>
                  <a:srgbClr val="569CD6"/>
                </a:solidFill>
                <a:latin typeface="Menlo" panose="020B0609030804020204" pitchFamily="49" charset="0"/>
              </a:rPr>
              <a:t> </a:t>
            </a:r>
            <a:r>
              <a:rPr lang="en-GB" altLang="zh-CN" sz="2400" dirty="0">
                <a:solidFill>
                  <a:srgbClr val="CE9178"/>
                </a:solidFill>
                <a:latin typeface="Menlo" panose="020B0609030804020204" pitchFamily="49" charset="0"/>
              </a:rPr>
              <a:t>&lt;</a:t>
            </a:r>
            <a:r>
              <a:rPr lang="en-GB" altLang="zh-CN" sz="2400" dirty="0" err="1">
                <a:solidFill>
                  <a:srgbClr val="CE9178"/>
                </a:solidFill>
                <a:latin typeface="Menlo" panose="020B0609030804020204" pitchFamily="49" charset="0"/>
              </a:rPr>
              <a:t>cstdio</a:t>
            </a:r>
            <a:r>
              <a:rPr lang="en-GB" altLang="zh-CN" sz="2400" dirty="0">
                <a:solidFill>
                  <a:srgbClr val="CE9178"/>
                </a:solidFill>
                <a:latin typeface="Menlo" panose="020B0609030804020204" pitchFamily="49" charset="0"/>
              </a:rPr>
              <a:t>&gt;</a:t>
            </a:r>
            <a:endParaRPr lang="en-GB" altLang="zh-CN" sz="2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GB" altLang="zh-CN" sz="2400" dirty="0">
                <a:solidFill>
                  <a:srgbClr val="569CD6"/>
                </a:solidFill>
                <a:latin typeface="Menlo" panose="020B0609030804020204" pitchFamily="49" charset="0"/>
              </a:rPr>
              <a:t>char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2400" dirty="0" err="1">
                <a:solidFill>
                  <a:srgbClr val="9CDCFE"/>
                </a:solidFill>
                <a:latin typeface="Menlo" panose="020B0609030804020204" pitchFamily="49" charset="0"/>
              </a:rPr>
              <a:t>st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[</a:t>
            </a:r>
            <a:r>
              <a:rPr lang="en-GB" altLang="zh-CN" sz="2400" dirty="0">
                <a:solidFill>
                  <a:srgbClr val="B5CEA8"/>
                </a:solidFill>
                <a:latin typeface="Menlo" panose="020B0609030804020204" pitchFamily="49" charset="0"/>
              </a:rPr>
              <a:t>100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GB" altLang="zh-CN" sz="2400" dirty="0">
                <a:solidFill>
                  <a:srgbClr val="569CD6"/>
                </a:solidFill>
                <a:latin typeface="Menlo" panose="020B0609030804020204" pitchFamily="49" charset="0"/>
              </a:rPr>
              <a:t>int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2400" dirty="0">
                <a:solidFill>
                  <a:srgbClr val="DCDCAA"/>
                </a:solidFill>
                <a:latin typeface="Menlo" panose="020B0609030804020204" pitchFamily="49" charset="0"/>
              </a:rPr>
              <a:t>main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(){</a:t>
            </a:r>
          </a:p>
          <a:p>
            <a:r>
              <a:rPr lang="en-GB" altLang="zh-CN" sz="2400" dirty="0">
                <a:solidFill>
                  <a:srgbClr val="DCDCAA"/>
                </a:solidFill>
                <a:latin typeface="Menlo" panose="020B0609030804020204" pitchFamily="49" charset="0"/>
              </a:rPr>
              <a:t>	</a:t>
            </a:r>
            <a:r>
              <a:rPr lang="en-GB" altLang="zh-CN" sz="2400" dirty="0" err="1">
                <a:solidFill>
                  <a:srgbClr val="DCDCAA"/>
                </a:solidFill>
                <a:latin typeface="Menlo" panose="020B0609030804020204" pitchFamily="49" charset="0"/>
              </a:rPr>
              <a:t>scanf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GB" altLang="zh-CN" sz="2400" dirty="0">
                <a:solidFill>
                  <a:srgbClr val="CE9178"/>
                </a:solidFill>
                <a:latin typeface="Menlo" panose="020B0609030804020204" pitchFamily="49" charset="0"/>
              </a:rPr>
              <a:t>"</a:t>
            </a:r>
            <a:r>
              <a:rPr lang="en-GB" altLang="zh-CN" sz="2400" dirty="0">
                <a:solidFill>
                  <a:srgbClr val="9CDCFE"/>
                </a:solidFill>
                <a:latin typeface="Menlo" panose="020B0609030804020204" pitchFamily="49" charset="0"/>
              </a:rPr>
              <a:t>%s</a:t>
            </a:r>
            <a:r>
              <a:rPr lang="en-GB" altLang="zh-CN" sz="2400" dirty="0">
                <a:solidFill>
                  <a:srgbClr val="CE9178"/>
                </a:solidFill>
                <a:latin typeface="Menlo" panose="020B0609030804020204" pitchFamily="49" charset="0"/>
              </a:rPr>
              <a:t>"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GB" altLang="zh-CN" sz="2400" dirty="0" err="1">
                <a:solidFill>
                  <a:srgbClr val="D4D4D4"/>
                </a:solidFill>
                <a:latin typeface="Menlo" panose="020B0609030804020204" pitchFamily="49" charset="0"/>
              </a:rPr>
              <a:t>st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GB" altLang="zh-CN" sz="2400" dirty="0">
                <a:solidFill>
                  <a:srgbClr val="C586C0"/>
                </a:solidFill>
                <a:latin typeface="Menlo" panose="020B0609030804020204" pitchFamily="49" charset="0"/>
              </a:rPr>
              <a:t>	for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 (</a:t>
            </a:r>
            <a:r>
              <a:rPr lang="en-GB" altLang="zh-CN" sz="2400" dirty="0">
                <a:solidFill>
                  <a:srgbClr val="569CD6"/>
                </a:solidFill>
                <a:latin typeface="Menlo" panose="020B0609030804020204" pitchFamily="49" charset="0"/>
              </a:rPr>
              <a:t>int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2400" dirty="0" err="1">
                <a:solidFill>
                  <a:srgbClr val="D4D4D4"/>
                </a:solidFill>
                <a:latin typeface="Menlo" panose="020B0609030804020204" pitchFamily="49" charset="0"/>
              </a:rPr>
              <a:t>i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 = </a:t>
            </a:r>
            <a:r>
              <a:rPr lang="en-GB" altLang="zh-CN" sz="2400" dirty="0">
                <a:solidFill>
                  <a:srgbClr val="B5CEA8"/>
                </a:solidFill>
                <a:latin typeface="Menlo" panose="020B0609030804020204" pitchFamily="49" charset="0"/>
              </a:rPr>
              <a:t>0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; </a:t>
            </a:r>
            <a:r>
              <a:rPr lang="en-GB" altLang="zh-CN" sz="2400" dirty="0" err="1">
                <a:solidFill>
                  <a:srgbClr val="9CDCFE"/>
                </a:solidFill>
                <a:latin typeface="Menlo" panose="020B0609030804020204" pitchFamily="49" charset="0"/>
              </a:rPr>
              <a:t>st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[</a:t>
            </a:r>
            <a:r>
              <a:rPr lang="en-GB" altLang="zh-CN" sz="2400" dirty="0" err="1">
                <a:solidFill>
                  <a:srgbClr val="D4D4D4"/>
                </a:solidFill>
                <a:latin typeface="Menlo" panose="020B0609030804020204" pitchFamily="49" charset="0"/>
              </a:rPr>
              <a:t>i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]; </a:t>
            </a:r>
            <a:r>
              <a:rPr lang="en-GB" altLang="zh-CN" sz="2400" dirty="0" err="1">
                <a:solidFill>
                  <a:srgbClr val="D4D4D4"/>
                </a:solidFill>
                <a:latin typeface="Menlo" panose="020B0609030804020204" pitchFamily="49" charset="0"/>
              </a:rPr>
              <a:t>i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++){</a:t>
            </a:r>
          </a:p>
          <a:p>
            <a:r>
              <a:rPr lang="en-GB" altLang="zh-CN" sz="2400" dirty="0">
                <a:solidFill>
                  <a:srgbClr val="C586C0"/>
                </a:solidFill>
                <a:latin typeface="Menlo" panose="020B0609030804020204" pitchFamily="49" charset="0"/>
              </a:rPr>
              <a:t>		if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GB" altLang="zh-CN" sz="2400" dirty="0">
                <a:solidFill>
                  <a:srgbClr val="CE9178"/>
                </a:solidFill>
                <a:latin typeface="Menlo" panose="020B0609030804020204" pitchFamily="49" charset="0"/>
              </a:rPr>
              <a:t>'A'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&lt;=</a:t>
            </a:r>
            <a:r>
              <a:rPr lang="en-GB" altLang="zh-CN" sz="2400" dirty="0" err="1">
                <a:solidFill>
                  <a:srgbClr val="9CDCFE"/>
                </a:solidFill>
                <a:latin typeface="Menlo" panose="020B0609030804020204" pitchFamily="49" charset="0"/>
              </a:rPr>
              <a:t>st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[</a:t>
            </a:r>
            <a:r>
              <a:rPr lang="en-GB" altLang="zh-CN" sz="2400" dirty="0" err="1">
                <a:solidFill>
                  <a:srgbClr val="D4D4D4"/>
                </a:solidFill>
                <a:latin typeface="Menlo" panose="020B0609030804020204" pitchFamily="49" charset="0"/>
              </a:rPr>
              <a:t>i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]&amp;&amp;</a:t>
            </a:r>
            <a:r>
              <a:rPr lang="en-GB" altLang="zh-CN" sz="2400" dirty="0" err="1">
                <a:solidFill>
                  <a:srgbClr val="9CDCFE"/>
                </a:solidFill>
                <a:latin typeface="Menlo" panose="020B0609030804020204" pitchFamily="49" charset="0"/>
              </a:rPr>
              <a:t>st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[</a:t>
            </a:r>
            <a:r>
              <a:rPr lang="en-GB" altLang="zh-CN" sz="2400" dirty="0" err="1">
                <a:solidFill>
                  <a:srgbClr val="D4D4D4"/>
                </a:solidFill>
                <a:latin typeface="Menlo" panose="020B0609030804020204" pitchFamily="49" charset="0"/>
              </a:rPr>
              <a:t>i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]&lt;=</a:t>
            </a:r>
            <a:r>
              <a:rPr lang="en-GB" altLang="zh-CN" sz="2400" dirty="0">
                <a:solidFill>
                  <a:srgbClr val="CE9178"/>
                </a:solidFill>
                <a:latin typeface="Menlo" panose="020B0609030804020204" pitchFamily="49" charset="0"/>
              </a:rPr>
              <a:t>'Z’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GB" altLang="zh-CN" sz="2400" dirty="0">
                <a:solidFill>
                  <a:srgbClr val="9CDCFE"/>
                </a:solidFill>
                <a:latin typeface="Menlo" panose="020B0609030804020204" pitchFamily="49" charset="0"/>
              </a:rPr>
              <a:t>		</a:t>
            </a:r>
            <a:r>
              <a:rPr lang="en-GB" altLang="zh-CN" sz="2400" dirty="0" err="1">
                <a:solidFill>
                  <a:srgbClr val="9CDCFE"/>
                </a:solidFill>
                <a:latin typeface="Menlo" panose="020B0609030804020204" pitchFamily="49" charset="0"/>
              </a:rPr>
              <a:t>st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[</a:t>
            </a:r>
            <a:r>
              <a:rPr lang="en-GB" altLang="zh-CN" sz="2400" dirty="0" err="1">
                <a:solidFill>
                  <a:srgbClr val="D4D4D4"/>
                </a:solidFill>
                <a:latin typeface="Menlo" panose="020B0609030804020204" pitchFamily="49" charset="0"/>
              </a:rPr>
              <a:t>i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]+=</a:t>
            </a:r>
            <a:r>
              <a:rPr lang="en-GB" altLang="zh-CN" sz="2400" dirty="0">
                <a:solidFill>
                  <a:srgbClr val="B5CEA8"/>
                </a:solidFill>
                <a:latin typeface="Menlo" panose="020B0609030804020204" pitchFamily="49" charset="0"/>
              </a:rPr>
              <a:t>1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; </a:t>
            </a:r>
          </a:p>
          <a:p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		}</a:t>
            </a:r>
          </a:p>
          <a:p>
            <a:r>
              <a:rPr lang="en-GB" altLang="zh-CN" sz="2400" dirty="0">
                <a:solidFill>
                  <a:srgbClr val="DCDCAA"/>
                </a:solidFill>
                <a:latin typeface="Menlo" panose="020B0609030804020204" pitchFamily="49" charset="0"/>
              </a:rPr>
              <a:t>	</a:t>
            </a:r>
            <a:r>
              <a:rPr lang="en-GB" altLang="zh-CN" sz="2400" dirty="0" err="1">
                <a:solidFill>
                  <a:srgbClr val="DCDCAA"/>
                </a:solidFill>
                <a:latin typeface="Menlo" panose="020B0609030804020204" pitchFamily="49" charset="0"/>
              </a:rPr>
              <a:t>printf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GB" altLang="zh-CN" sz="2400" dirty="0">
                <a:solidFill>
                  <a:srgbClr val="CE9178"/>
                </a:solidFill>
                <a:latin typeface="Menlo" panose="020B0609030804020204" pitchFamily="49" charset="0"/>
              </a:rPr>
              <a:t>"</a:t>
            </a:r>
            <a:r>
              <a:rPr lang="en-GB" altLang="zh-CN" sz="2400" dirty="0">
                <a:solidFill>
                  <a:srgbClr val="9CDCFE"/>
                </a:solidFill>
                <a:latin typeface="Menlo" panose="020B0609030804020204" pitchFamily="49" charset="0"/>
              </a:rPr>
              <a:t>%s</a:t>
            </a:r>
            <a:r>
              <a:rPr lang="en-GB" altLang="zh-CN" sz="2400" dirty="0">
                <a:solidFill>
                  <a:srgbClr val="D7BA7D"/>
                </a:solidFill>
                <a:latin typeface="Menlo" panose="020B0609030804020204" pitchFamily="49" charset="0"/>
              </a:rPr>
              <a:t>\n</a:t>
            </a:r>
            <a:r>
              <a:rPr lang="en-GB" altLang="zh-CN" sz="2400" dirty="0">
                <a:solidFill>
                  <a:srgbClr val="CE9178"/>
                </a:solidFill>
                <a:latin typeface="Menlo" panose="020B0609030804020204" pitchFamily="49" charset="0"/>
              </a:rPr>
              <a:t>"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GB" altLang="zh-CN" sz="2400" dirty="0" err="1">
                <a:solidFill>
                  <a:srgbClr val="D4D4D4"/>
                </a:solidFill>
                <a:latin typeface="Menlo" panose="020B0609030804020204" pitchFamily="49" charset="0"/>
              </a:rPr>
              <a:t>st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GB" altLang="zh-CN" sz="2400" dirty="0">
                <a:solidFill>
                  <a:srgbClr val="C586C0"/>
                </a:solidFill>
                <a:latin typeface="Menlo" panose="020B0609030804020204" pitchFamily="49" charset="0"/>
              </a:rPr>
              <a:t>	return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2400" dirty="0">
                <a:solidFill>
                  <a:srgbClr val="B5CEA8"/>
                </a:solidFill>
                <a:latin typeface="Menlo" panose="020B0609030804020204" pitchFamily="49" charset="0"/>
              </a:rPr>
              <a:t>0</a:t>
            </a:r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altLang="zh-CN" sz="2400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  <a:endParaRPr lang="en-GB" altLang="zh-CN" sz="2400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4400" y="1952786"/>
            <a:ext cx="252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输入：</a:t>
            </a:r>
            <a:r>
              <a:rPr kumimoji="1" lang="en-US" altLang="zh-CN" dirty="0" err="1"/>
              <a:t>QuanGuoLianSai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38207" y="3059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输出：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64841" y="3037668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RuanHuoMianTai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89857" y="5182830"/>
            <a:ext cx="9764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程序先读入字符串，再把字符串中每个大写字母的 </a:t>
            </a:r>
            <a:r>
              <a:rPr lang="en-GB" altLang="zh-CN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ASCII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码值加一，然后输出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78771" y="1377098"/>
            <a:ext cx="6096000" cy="409342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altLang="zh-CN" sz="2000" dirty="0">
                <a:solidFill>
                  <a:srgbClr val="C586C0"/>
                </a:solidFill>
                <a:latin typeface="Menlo" panose="020B0609030804020204" pitchFamily="49" charset="0"/>
              </a:rPr>
              <a:t>#include</a:t>
            </a:r>
            <a:r>
              <a:rPr lang="en-GB" altLang="zh-CN" sz="2000" dirty="0">
                <a:solidFill>
                  <a:srgbClr val="569CD6"/>
                </a:solidFill>
                <a:latin typeface="Menlo" panose="020B0609030804020204" pitchFamily="49" charset="0"/>
              </a:rPr>
              <a:t> </a:t>
            </a:r>
            <a:r>
              <a:rPr lang="en-GB" altLang="zh-CN" sz="2000" dirty="0">
                <a:solidFill>
                  <a:srgbClr val="CE9178"/>
                </a:solidFill>
                <a:latin typeface="Menlo" panose="020B0609030804020204" pitchFamily="49" charset="0"/>
              </a:rPr>
              <a:t>&lt;</a:t>
            </a:r>
            <a:r>
              <a:rPr lang="en-GB" altLang="zh-CN" sz="2000" dirty="0" err="1">
                <a:solidFill>
                  <a:srgbClr val="CE9178"/>
                </a:solidFill>
                <a:latin typeface="Menlo" panose="020B0609030804020204" pitchFamily="49" charset="0"/>
              </a:rPr>
              <a:t>cstdio</a:t>
            </a:r>
            <a:r>
              <a:rPr lang="en-GB" altLang="zh-CN" sz="2000" dirty="0">
                <a:solidFill>
                  <a:srgbClr val="CE9178"/>
                </a:solidFill>
                <a:latin typeface="Menlo" panose="020B0609030804020204" pitchFamily="49" charset="0"/>
              </a:rPr>
              <a:t>&gt;</a:t>
            </a:r>
            <a:endParaRPr lang="en-GB" altLang="zh-CN" sz="20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altLang="zh-CN" sz="2000" dirty="0">
                <a:solidFill>
                  <a:srgbClr val="569CD6"/>
                </a:solidFill>
                <a:latin typeface="Menlo" panose="020B0609030804020204" pitchFamily="49" charset="0"/>
              </a:rPr>
              <a:t>int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2000" dirty="0">
                <a:solidFill>
                  <a:srgbClr val="DCDCAA"/>
                </a:solidFill>
                <a:latin typeface="Menlo" panose="020B0609030804020204" pitchFamily="49" charset="0"/>
              </a:rPr>
              <a:t>main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(){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zh-CN" sz="2000" dirty="0">
                <a:solidFill>
                  <a:srgbClr val="569CD6"/>
                </a:solidFill>
                <a:latin typeface="Menlo" panose="020B0609030804020204" pitchFamily="49" charset="0"/>
              </a:rPr>
              <a:t>int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2000" dirty="0">
                <a:solidFill>
                  <a:srgbClr val="9CDCFE"/>
                </a:solidFill>
                <a:latin typeface="Menlo" panose="020B0609030804020204" pitchFamily="49" charset="0"/>
              </a:rPr>
              <a:t>x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zh-CN" sz="2000" dirty="0" err="1">
                <a:solidFill>
                  <a:srgbClr val="DCDCAA"/>
                </a:solidFill>
                <a:latin typeface="Menlo" panose="020B0609030804020204" pitchFamily="49" charset="0"/>
              </a:rPr>
              <a:t>scanf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GB" altLang="zh-CN" sz="2000" dirty="0">
                <a:solidFill>
                  <a:srgbClr val="CE9178"/>
                </a:solidFill>
                <a:latin typeface="Menlo" panose="020B0609030804020204" pitchFamily="49" charset="0"/>
              </a:rPr>
              <a:t>"</a:t>
            </a:r>
            <a:r>
              <a:rPr lang="en-GB" altLang="zh-CN" sz="2000" dirty="0">
                <a:solidFill>
                  <a:srgbClr val="9CDCFE"/>
                </a:solidFill>
                <a:latin typeface="Menlo" panose="020B0609030804020204" pitchFamily="49" charset="0"/>
              </a:rPr>
              <a:t>%</a:t>
            </a:r>
            <a:r>
              <a:rPr lang="en-GB" altLang="zh-CN" sz="2000" dirty="0" err="1">
                <a:solidFill>
                  <a:srgbClr val="9CDCFE"/>
                </a:solidFill>
                <a:latin typeface="Menlo" panose="020B0609030804020204" pitchFamily="49" charset="0"/>
              </a:rPr>
              <a:t>d</a:t>
            </a:r>
            <a:r>
              <a:rPr lang="en-GB" altLang="zh-CN" sz="2000" dirty="0" err="1">
                <a:solidFill>
                  <a:srgbClr val="CE9178"/>
                </a:solidFill>
                <a:latin typeface="Menlo" panose="020B0609030804020204" pitchFamily="49" charset="0"/>
              </a:rPr>
              <a:t>"</a:t>
            </a:r>
            <a:r>
              <a:rPr lang="en-GB" altLang="zh-CN" sz="2000" dirty="0" err="1">
                <a:solidFill>
                  <a:srgbClr val="D4D4D4"/>
                </a:solidFill>
                <a:latin typeface="Menlo" panose="020B0609030804020204" pitchFamily="49" charset="0"/>
              </a:rPr>
              <a:t>,&amp;</a:t>
            </a:r>
            <a:r>
              <a:rPr lang="en-GB" altLang="zh-CN" sz="2000" dirty="0" err="1">
                <a:solidFill>
                  <a:srgbClr val="9CDCFE"/>
                </a:solidFill>
                <a:latin typeface="Menlo" panose="020B0609030804020204" pitchFamily="49" charset="0"/>
              </a:rPr>
              <a:t>x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zh-CN" sz="2000" dirty="0">
                <a:solidFill>
                  <a:srgbClr val="569CD6"/>
                </a:solidFill>
                <a:latin typeface="Menlo" panose="020B0609030804020204" pitchFamily="49" charset="0"/>
              </a:rPr>
              <a:t>int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2000" dirty="0">
                <a:solidFill>
                  <a:srgbClr val="9CDCFE"/>
                </a:solidFill>
                <a:latin typeface="Menlo" panose="020B0609030804020204" pitchFamily="49" charset="0"/>
              </a:rPr>
              <a:t>res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GB" altLang="zh-CN" sz="2000" dirty="0">
                <a:solidFill>
                  <a:srgbClr val="B5CEA8"/>
                </a:solidFill>
                <a:latin typeface="Menlo" panose="020B0609030804020204" pitchFamily="49" charset="0"/>
              </a:rPr>
              <a:t>0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zh-CN" sz="2000" dirty="0">
                <a:solidFill>
                  <a:srgbClr val="C586C0"/>
                </a:solidFill>
                <a:latin typeface="Menlo" panose="020B0609030804020204" pitchFamily="49" charset="0"/>
              </a:rPr>
              <a:t>for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GB" altLang="zh-CN" sz="2000" dirty="0">
                <a:solidFill>
                  <a:srgbClr val="569CD6"/>
                </a:solidFill>
                <a:latin typeface="Menlo" panose="020B0609030804020204" pitchFamily="49" charset="0"/>
              </a:rPr>
              <a:t>int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2000" dirty="0" err="1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GB" altLang="zh-CN" sz="2000" dirty="0">
                <a:solidFill>
                  <a:srgbClr val="B5CEA8"/>
                </a:solidFill>
                <a:latin typeface="Menlo" panose="020B0609030804020204" pitchFamily="49" charset="0"/>
              </a:rPr>
              <a:t>0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  <a:r>
              <a:rPr lang="en-GB" altLang="zh-CN" sz="2000" dirty="0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&lt;</a:t>
            </a:r>
            <a:r>
              <a:rPr lang="en-GB" altLang="zh-CN" sz="2000" dirty="0">
                <a:solidFill>
                  <a:srgbClr val="9CDCFE"/>
                </a:solidFill>
                <a:latin typeface="Menlo" panose="020B0609030804020204" pitchFamily="49" charset="0"/>
              </a:rPr>
              <a:t>x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;++</a:t>
            </a:r>
            <a:r>
              <a:rPr lang="en-GB" altLang="zh-CN" sz="2000" dirty="0" err="1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){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zh-CN" sz="2000" dirty="0">
                <a:solidFill>
                  <a:srgbClr val="C586C0"/>
                </a:solidFill>
                <a:latin typeface="Menlo" panose="020B0609030804020204" pitchFamily="49" charset="0"/>
              </a:rPr>
              <a:t>if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GB" altLang="zh-CN" sz="2000" dirty="0" err="1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*</a:t>
            </a:r>
            <a:r>
              <a:rPr lang="en-GB" altLang="zh-CN" sz="2000" dirty="0" err="1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sz="2000" dirty="0" err="1">
                <a:solidFill>
                  <a:srgbClr val="D4D4D4"/>
                </a:solidFill>
                <a:latin typeface="Menlo" panose="020B0609030804020204" pitchFamily="49" charset="0"/>
              </a:rPr>
              <a:t>%</a:t>
            </a:r>
            <a:r>
              <a:rPr lang="en-GB" altLang="zh-CN" sz="2000" dirty="0" err="1">
                <a:solidFill>
                  <a:srgbClr val="9CDCFE"/>
                </a:solidFill>
                <a:latin typeface="Menlo" panose="020B0609030804020204" pitchFamily="49" charset="0"/>
              </a:rPr>
              <a:t>x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==</a:t>
            </a:r>
            <a:r>
              <a:rPr lang="en-GB" altLang="zh-CN" sz="2000" dirty="0">
                <a:solidFill>
                  <a:srgbClr val="B5CEA8"/>
                </a:solidFill>
                <a:latin typeface="Menlo" panose="020B0609030804020204" pitchFamily="49" charset="0"/>
              </a:rPr>
              <a:t>1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){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++</a:t>
            </a:r>
            <a:r>
              <a:rPr lang="en-GB" altLang="zh-CN" sz="2000" dirty="0">
                <a:solidFill>
                  <a:srgbClr val="9CDCFE"/>
                </a:solidFill>
                <a:latin typeface="Menlo" panose="020B0609030804020204" pitchFamily="49" charset="0"/>
              </a:rPr>
              <a:t>res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zh-CN" sz="2000" dirty="0" err="1">
                <a:solidFill>
                  <a:srgbClr val="DCDCAA"/>
                </a:solidFill>
                <a:latin typeface="Menlo" panose="020B0609030804020204" pitchFamily="49" charset="0"/>
              </a:rPr>
              <a:t>printf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GB" altLang="zh-CN" sz="2000" dirty="0">
                <a:solidFill>
                  <a:srgbClr val="CE9178"/>
                </a:solidFill>
                <a:latin typeface="Menlo" panose="020B0609030804020204" pitchFamily="49" charset="0"/>
              </a:rPr>
              <a:t>"</a:t>
            </a:r>
            <a:r>
              <a:rPr lang="en-GB" altLang="zh-CN" sz="2000" dirty="0">
                <a:solidFill>
                  <a:srgbClr val="9CDCFE"/>
                </a:solidFill>
                <a:latin typeface="Menlo" panose="020B0609030804020204" pitchFamily="49" charset="0"/>
              </a:rPr>
              <a:t>%</a:t>
            </a:r>
            <a:r>
              <a:rPr lang="en-GB" altLang="zh-CN" sz="2000" dirty="0" err="1">
                <a:solidFill>
                  <a:srgbClr val="9CDCFE"/>
                </a:solidFill>
                <a:latin typeface="Menlo" panose="020B0609030804020204" pitchFamily="49" charset="0"/>
              </a:rPr>
              <a:t>d</a:t>
            </a:r>
            <a:r>
              <a:rPr lang="en-GB" altLang="zh-CN" sz="2000" dirty="0" err="1">
                <a:solidFill>
                  <a:srgbClr val="CE9178"/>
                </a:solidFill>
                <a:latin typeface="Menlo" panose="020B0609030804020204" pitchFamily="49" charset="0"/>
              </a:rPr>
              <a:t>"</a:t>
            </a:r>
            <a:r>
              <a:rPr lang="en-GB" altLang="zh-CN" sz="2000" dirty="0" err="1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GB" altLang="zh-CN" sz="2000" dirty="0" err="1">
                <a:solidFill>
                  <a:srgbClr val="9CDCFE"/>
                </a:solidFill>
                <a:latin typeface="Menlo" panose="020B0609030804020204" pitchFamily="49" charset="0"/>
              </a:rPr>
              <a:t>res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zh-CN" sz="2000" dirty="0">
                <a:solidFill>
                  <a:srgbClr val="C586C0"/>
                </a:solidFill>
                <a:latin typeface="Menlo" panose="020B0609030804020204" pitchFamily="49" charset="0"/>
              </a:rPr>
              <a:t>return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2000" dirty="0">
                <a:solidFill>
                  <a:srgbClr val="B5CEA8"/>
                </a:solidFill>
                <a:latin typeface="Menlo" panose="020B0609030804020204" pitchFamily="49" charset="0"/>
              </a:rPr>
              <a:t>0</a:t>
            </a: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zh-CN" sz="2000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  <a:endParaRPr lang="en-GB" altLang="zh-CN" sz="2000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9932" y="38745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3-2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022888" y="142584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输入：</a:t>
            </a:r>
            <a:r>
              <a:rPr kumimoji="1" lang="en-US" altLang="zh-CN" dirty="0"/>
              <a:t>15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162373" y="213876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输出：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90461" y="213876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4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4915" y="3239146"/>
            <a:ext cx="3975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如果</a:t>
            </a:r>
            <a:r>
              <a:rPr kumimoji="1" lang="en-US" altLang="zh-CN" dirty="0"/>
              <a:t>mod</a:t>
            </a:r>
            <a:r>
              <a:rPr kumimoji="1" lang="zh-CN" altLang="en-US" dirty="0"/>
              <a:t> </a:t>
            </a:r>
            <a:r>
              <a:rPr kumimoji="1" lang="en-US" altLang="zh-CN" dirty="0"/>
              <a:t>15=1</a:t>
            </a:r>
            <a:r>
              <a:rPr kumimoji="1" lang="zh-CN" altLang="en-US" dirty="0"/>
              <a:t>，则</a:t>
            </a:r>
            <a:r>
              <a:rPr kumimoji="1" lang="en-US" altLang="zh-CN" dirty="0" err="1"/>
              <a:t>i</a:t>
            </a:r>
            <a:r>
              <a:rPr kumimoji="1" lang="zh-CN" altLang="en-US" dirty="0"/>
              <a:t>*</a:t>
            </a:r>
            <a:r>
              <a:rPr kumimoji="1" lang="en-US" altLang="zh-CN" dirty="0" err="1"/>
              <a:t>i</a:t>
            </a:r>
            <a:r>
              <a:rPr kumimoji="1" lang="zh-CN" altLang="en-US" dirty="0"/>
              <a:t>尾号至少是</a:t>
            </a:r>
            <a:r>
              <a:rPr kumimoji="1" lang="en-US" altLang="zh-CN" dirty="0"/>
              <a:t>6</a:t>
            </a:r>
            <a:r>
              <a:rPr kumimoji="1" lang="zh-CN" altLang="en-US" dirty="0"/>
              <a:t>或</a:t>
            </a:r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91199" y="3877861"/>
            <a:ext cx="3498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1~15</a:t>
            </a:r>
            <a:r>
              <a:rPr kumimoji="1" lang="zh-CN" altLang="en-US" dirty="0"/>
              <a:t>之间，有</a:t>
            </a:r>
            <a:endParaRPr kumimoji="1" lang="en-US" altLang="zh-CN" dirty="0"/>
          </a:p>
          <a:p>
            <a:r>
              <a:rPr kumimoji="1" lang="en-US" altLang="zh-CN" dirty="0"/>
              <a:t>1</a:t>
            </a:r>
            <a:r>
              <a:rPr kumimoji="1" lang="zh-CN" altLang="en-US" dirty="0"/>
              <a:t>*</a:t>
            </a:r>
            <a:r>
              <a:rPr kumimoji="1" lang="en-US" altLang="zh-CN" dirty="0"/>
              <a:t>1=1</a:t>
            </a:r>
            <a:r>
              <a:rPr kumimoji="1" lang="zh-CN" altLang="en-US" dirty="0"/>
              <a:t>   </a:t>
            </a:r>
            <a:r>
              <a:rPr kumimoji="1" lang="en-US" altLang="zh-CN" dirty="0"/>
              <a:t>4</a:t>
            </a:r>
            <a:r>
              <a:rPr kumimoji="1" lang="zh-CN" altLang="en-US" dirty="0"/>
              <a:t>*</a:t>
            </a:r>
            <a:r>
              <a:rPr kumimoji="1" lang="en-US" altLang="zh-CN" dirty="0"/>
              <a:t>4=16</a:t>
            </a:r>
            <a:r>
              <a:rPr kumimoji="1" lang="zh-CN" altLang="en-US" dirty="0"/>
              <a:t>     </a:t>
            </a:r>
            <a:r>
              <a:rPr kumimoji="1" lang="en-US" altLang="zh-CN" dirty="0"/>
              <a:t>6</a:t>
            </a:r>
            <a:r>
              <a:rPr kumimoji="1" lang="zh-CN" altLang="en-US" dirty="0"/>
              <a:t>*</a:t>
            </a:r>
            <a:r>
              <a:rPr kumimoji="1" lang="en-US" altLang="zh-CN" dirty="0"/>
              <a:t>6=36</a:t>
            </a:r>
          </a:p>
          <a:p>
            <a:r>
              <a:rPr kumimoji="1" lang="en-US" altLang="zh-CN" dirty="0"/>
              <a:t>9</a:t>
            </a:r>
            <a:r>
              <a:rPr kumimoji="1" lang="zh-CN" altLang="en-US" dirty="0"/>
              <a:t>*</a:t>
            </a:r>
            <a:r>
              <a:rPr kumimoji="1" lang="en-US" altLang="zh-CN" dirty="0"/>
              <a:t>9=81</a:t>
            </a:r>
            <a:r>
              <a:rPr kumimoji="1" lang="zh-CN" altLang="en-US" dirty="0"/>
              <a:t>   </a:t>
            </a:r>
            <a:r>
              <a:rPr kumimoji="1" lang="en-US" altLang="zh-CN" dirty="0"/>
              <a:t>11</a:t>
            </a:r>
            <a:r>
              <a:rPr kumimoji="1" lang="zh-CN" altLang="en-US" dirty="0"/>
              <a:t>*</a:t>
            </a:r>
            <a:r>
              <a:rPr kumimoji="1" lang="en-US" altLang="zh-CN" dirty="0"/>
              <a:t>11=121</a:t>
            </a:r>
            <a:r>
              <a:rPr kumimoji="1" lang="zh-CN" altLang="en-US" dirty="0"/>
              <a:t>   </a:t>
            </a:r>
            <a:r>
              <a:rPr kumimoji="1" lang="en-US" altLang="zh-CN" dirty="0"/>
              <a:t>14</a:t>
            </a:r>
            <a:r>
              <a:rPr kumimoji="1" lang="zh-CN" altLang="en-US" dirty="0"/>
              <a:t>*</a:t>
            </a:r>
            <a:r>
              <a:rPr kumimoji="1" lang="en-US" altLang="zh-CN" dirty="0"/>
              <a:t>14=196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91199" y="5070574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其中，只有</a:t>
            </a:r>
            <a:r>
              <a:rPr kumimoji="1" lang="en-US" altLang="zh-CN" dirty="0"/>
              <a:t>1</a:t>
            </a:r>
            <a:r>
              <a:rPr kumimoji="1" lang="zh-CN" altLang="en-US" dirty="0"/>
              <a:t>，</a:t>
            </a:r>
            <a:r>
              <a:rPr kumimoji="1" lang="en-US" altLang="zh-CN" dirty="0"/>
              <a:t>4</a:t>
            </a:r>
            <a:r>
              <a:rPr kumimoji="1" lang="zh-CN" altLang="en-US" dirty="0"/>
              <a:t>，</a:t>
            </a:r>
            <a:r>
              <a:rPr kumimoji="1" lang="en-US" altLang="zh-CN" dirty="0"/>
              <a:t>11</a:t>
            </a:r>
            <a:r>
              <a:rPr kumimoji="1" lang="zh-CN" altLang="en-US" dirty="0"/>
              <a:t>，</a:t>
            </a:r>
            <a:r>
              <a:rPr kumimoji="1" lang="en-US" altLang="zh-CN" dirty="0"/>
              <a:t>14</a:t>
            </a:r>
            <a:r>
              <a:rPr kumimoji="1" lang="zh-CN" altLang="en-US" dirty="0"/>
              <a:t>满足条件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54025"/>
            <a:ext cx="10515600" cy="658083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 dirty="0"/>
              <a:t>下列四个不同进制的数中，与其它三项数值上不相等的是</a:t>
            </a:r>
            <a:r>
              <a:rPr kumimoji="1" lang="en-US" altLang="zh-CN" dirty="0"/>
              <a:t>(</a:t>
            </a:r>
            <a:r>
              <a:rPr kumimoji="1" lang="zh-CN" altLang="en-US" dirty="0"/>
              <a:t>      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013254" y="1618735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A.</a:t>
            </a:r>
            <a:r>
              <a:rPr kumimoji="1" lang="zh-CN" altLang="en-US" dirty="0"/>
              <a:t>    </a:t>
            </a:r>
            <a:r>
              <a:rPr kumimoji="1" lang="en-US" altLang="zh-CN" dirty="0"/>
              <a:t>(269)</a:t>
            </a:r>
            <a:r>
              <a:rPr kumimoji="1" lang="en-US" altLang="zh-CN" baseline="-25000" dirty="0"/>
              <a:t>16</a:t>
            </a:r>
            <a:endParaRPr kumimoji="1" lang="zh-CN" altLang="en-US" baseline="-25000" dirty="0"/>
          </a:p>
        </p:txBody>
      </p:sp>
      <p:sp>
        <p:nvSpPr>
          <p:cNvPr id="5" name="文本框 4"/>
          <p:cNvSpPr txBox="1"/>
          <p:nvPr/>
        </p:nvSpPr>
        <p:spPr>
          <a:xfrm>
            <a:off x="3486355" y="1618735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</a:t>
            </a:r>
            <a:r>
              <a:rPr kumimoji="1" lang="zh-CN" altLang="en-US" dirty="0"/>
              <a:t> </a:t>
            </a:r>
            <a:r>
              <a:rPr kumimoji="1" lang="en-US" altLang="zh-CN" dirty="0"/>
              <a:t>.</a:t>
            </a:r>
            <a:r>
              <a:rPr kumimoji="1" lang="zh-CN" altLang="en-US" dirty="0"/>
              <a:t>      </a:t>
            </a:r>
            <a:r>
              <a:rPr kumimoji="1" lang="en-US" altLang="zh-CN" dirty="0"/>
              <a:t>(617)</a:t>
            </a:r>
            <a:r>
              <a:rPr kumimoji="1" lang="en-US" altLang="zh-CN" baseline="-25000" dirty="0"/>
              <a:t>10</a:t>
            </a:r>
            <a:endParaRPr kumimoji="1" lang="zh-CN" altLang="en-US" baseline="-25000" dirty="0"/>
          </a:p>
        </p:txBody>
      </p:sp>
      <p:sp>
        <p:nvSpPr>
          <p:cNvPr id="6" name="文本框 5"/>
          <p:cNvSpPr txBox="1"/>
          <p:nvPr/>
        </p:nvSpPr>
        <p:spPr>
          <a:xfrm>
            <a:off x="6314303" y="158235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C.</a:t>
            </a:r>
            <a:r>
              <a:rPr kumimoji="1" lang="zh-CN" altLang="en-US" dirty="0"/>
              <a:t>    </a:t>
            </a:r>
            <a:r>
              <a:rPr kumimoji="1" lang="en-US" altLang="zh-CN" dirty="0"/>
              <a:t>(1151)</a:t>
            </a:r>
            <a:r>
              <a:rPr kumimoji="1" lang="en-US" altLang="zh-CN" baseline="-25000" dirty="0"/>
              <a:t>8</a:t>
            </a:r>
            <a:endParaRPr kumimoji="1" lang="zh-CN" altLang="en-US" baseline="-25000" dirty="0"/>
          </a:p>
        </p:txBody>
      </p:sp>
      <p:sp>
        <p:nvSpPr>
          <p:cNvPr id="7" name="文本框 6"/>
          <p:cNvSpPr txBox="1"/>
          <p:nvPr/>
        </p:nvSpPr>
        <p:spPr>
          <a:xfrm>
            <a:off x="8798011" y="1618735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D.</a:t>
            </a:r>
            <a:r>
              <a:rPr kumimoji="1" lang="zh-CN" altLang="en-US" dirty="0"/>
              <a:t>     </a:t>
            </a:r>
            <a:r>
              <a:rPr kumimoji="1" lang="en-US" altLang="zh-CN" dirty="0"/>
              <a:t>(1001101011)</a:t>
            </a:r>
            <a:r>
              <a:rPr kumimoji="1" lang="en-US" altLang="zh-CN" baseline="-25000" dirty="0"/>
              <a:t>2</a:t>
            </a:r>
            <a:endParaRPr kumimoji="1" lang="zh-CN" altLang="en-US" baseline="-25000" dirty="0"/>
          </a:p>
        </p:txBody>
      </p:sp>
      <p:sp>
        <p:nvSpPr>
          <p:cNvPr id="8" name="文本框 7"/>
          <p:cNvSpPr txBox="1"/>
          <p:nvPr/>
        </p:nvSpPr>
        <p:spPr>
          <a:xfrm>
            <a:off x="10021329" y="45402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D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42303" y="3459892"/>
            <a:ext cx="3089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8</a:t>
            </a:r>
            <a:r>
              <a:rPr kumimoji="1" lang="zh-CN" altLang="en-US" dirty="0"/>
              <a:t>进制，一位对应三位</a:t>
            </a:r>
            <a:r>
              <a:rPr kumimoji="1" lang="en-US" altLang="zh-CN" dirty="0"/>
              <a:t>2</a:t>
            </a:r>
            <a:r>
              <a:rPr kumimoji="1" lang="zh-CN" altLang="en-US" dirty="0"/>
              <a:t>进制</a:t>
            </a:r>
            <a:endParaRPr kumimoji="1" lang="en-US" altLang="zh-CN" dirty="0"/>
          </a:p>
          <a:p>
            <a:r>
              <a:rPr kumimoji="1" lang="en-US" altLang="zh-CN" dirty="0"/>
              <a:t>16</a:t>
            </a:r>
            <a:r>
              <a:rPr kumimoji="1" lang="zh-CN" altLang="en-US" dirty="0"/>
              <a:t>进制，一位对应四位</a:t>
            </a:r>
            <a:r>
              <a:rPr kumimoji="1" lang="en-US" altLang="zh-CN" dirty="0"/>
              <a:t>2</a:t>
            </a:r>
            <a:r>
              <a:rPr kumimoji="1" lang="zh-CN" altLang="en-US" dirty="0"/>
              <a:t>进制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91730" y="4436076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以小数点为分界，向两边数位数</a:t>
            </a:r>
          </a:p>
        </p:txBody>
      </p:sp>
      <p:sp>
        <p:nvSpPr>
          <p:cNvPr id="12" name="矩形 11"/>
          <p:cNvSpPr/>
          <p:nvPr/>
        </p:nvSpPr>
        <p:spPr>
          <a:xfrm>
            <a:off x="1791730" y="2399267"/>
            <a:ext cx="2635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dirty="0"/>
              <a:t>  </a:t>
            </a:r>
            <a:r>
              <a:rPr kumimoji="1" lang="en-US" altLang="zh-CN" dirty="0"/>
              <a:t>(1151)</a:t>
            </a:r>
            <a:r>
              <a:rPr kumimoji="1" lang="en-US" altLang="zh-CN" baseline="-25000" dirty="0"/>
              <a:t>8</a:t>
            </a:r>
            <a:r>
              <a:rPr kumimoji="1" lang="en-US" altLang="zh-CN" dirty="0"/>
              <a:t>= 1</a:t>
            </a:r>
            <a:r>
              <a:rPr kumimoji="1" lang="zh-CN" altLang="en-US" dirty="0"/>
              <a:t> </a:t>
            </a:r>
            <a:r>
              <a:rPr kumimoji="1" lang="en-US" altLang="zh-CN" dirty="0"/>
              <a:t>001</a:t>
            </a:r>
            <a:r>
              <a:rPr kumimoji="1" lang="zh-CN" altLang="en-US" dirty="0"/>
              <a:t> </a:t>
            </a:r>
            <a:r>
              <a:rPr kumimoji="1" lang="en-US" altLang="zh-CN" dirty="0"/>
              <a:t>101</a:t>
            </a:r>
            <a:r>
              <a:rPr kumimoji="1" lang="zh-CN" altLang="en-US" dirty="0"/>
              <a:t> </a:t>
            </a:r>
            <a:r>
              <a:rPr kumimoji="1" lang="en-US" altLang="zh-CN" dirty="0"/>
              <a:t>001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873574" y="2885988"/>
            <a:ext cx="2470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dirty="0"/>
              <a:t> </a:t>
            </a:r>
            <a:r>
              <a:rPr kumimoji="1" lang="en-US" altLang="zh-CN" dirty="0"/>
              <a:t>(269)</a:t>
            </a:r>
            <a:r>
              <a:rPr kumimoji="1" lang="en-US" altLang="zh-CN" baseline="-25000" dirty="0"/>
              <a:t>16</a:t>
            </a:r>
            <a:r>
              <a:rPr kumimoji="1" lang="en-US" altLang="zh-CN" dirty="0"/>
              <a:t>= 10</a:t>
            </a:r>
            <a:r>
              <a:rPr kumimoji="1" lang="zh-CN" altLang="en-US" dirty="0"/>
              <a:t> </a:t>
            </a:r>
            <a:r>
              <a:rPr kumimoji="1" lang="en-US" altLang="zh-CN" dirty="0"/>
              <a:t>0110</a:t>
            </a:r>
            <a:r>
              <a:rPr kumimoji="1" lang="zh-CN" altLang="en-US" dirty="0"/>
              <a:t> </a:t>
            </a:r>
            <a:r>
              <a:rPr kumimoji="1" lang="en-US" altLang="zh-CN" dirty="0"/>
              <a:t>1001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5792920" y="90362"/>
          <a:ext cx="63990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9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8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98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dirty="0" err="1">
                          <a:solidFill>
                            <a:schemeClr val="tx1"/>
                          </a:solidFill>
                        </a:rPr>
                        <a:t>n,m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(5,6)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(5,5)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(5,4)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(5,3)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(5,2)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(5,1)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(4,6)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(4,5)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(4,4)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(4,3)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(4,2)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(4,1)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(3,6)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(3,5)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(3,4)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(3,3)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(3,2)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(3,1)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(2,6)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(2,6)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(2,4)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(2,3)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(2,2)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(2,1)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(1,6)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(1,5)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(1,4)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(1,3)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(1,2)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(1,1)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792920" y="3770249"/>
          <a:ext cx="63990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9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8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98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dirty="0" err="1">
                          <a:solidFill>
                            <a:schemeClr val="tx1"/>
                          </a:solidFill>
                        </a:rPr>
                        <a:t>n,m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18892" y="12253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3-3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23986" y="1582340"/>
            <a:ext cx="911300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altLang="zh-CN" dirty="0">
                <a:latin typeface="Menlo" panose="020B0609030804020204" pitchFamily="49" charset="0"/>
              </a:rPr>
              <a:t>#include &lt;iostream&gt;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dirty="0">
                <a:latin typeface="Menlo" panose="020B0609030804020204" pitchFamily="49" charset="0"/>
              </a:rPr>
              <a:t>using namespace std;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dirty="0">
                <a:latin typeface="Menlo" panose="020B0609030804020204" pitchFamily="49" charset="0"/>
              </a:rPr>
              <a:t>	int </a:t>
            </a:r>
            <a:r>
              <a:rPr lang="en-GB" altLang="zh-CN" dirty="0" err="1">
                <a:latin typeface="Menlo" panose="020B0609030804020204" pitchFamily="49" charset="0"/>
              </a:rPr>
              <a:t>n,m</a:t>
            </a:r>
            <a:r>
              <a:rPr lang="en-GB" altLang="zh-CN" dirty="0">
                <a:latin typeface="Menlo" panose="020B0609030804020204" pitchFamily="49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dirty="0">
                <a:latin typeface="Menlo" panose="020B0609030804020204" pitchFamily="49" charset="0"/>
              </a:rPr>
              <a:t>int </a:t>
            </a:r>
            <a:r>
              <a:rPr lang="en-GB" altLang="zh-CN" dirty="0" err="1">
                <a:latin typeface="Menlo" panose="020B0609030804020204" pitchFamily="49" charset="0"/>
              </a:rPr>
              <a:t>findans</a:t>
            </a:r>
            <a:r>
              <a:rPr lang="en-GB" altLang="zh-CN" dirty="0">
                <a:latin typeface="Menlo" panose="020B0609030804020204" pitchFamily="49" charset="0"/>
              </a:rPr>
              <a:t>(int </a:t>
            </a:r>
            <a:r>
              <a:rPr lang="en-GB" altLang="zh-CN" dirty="0" err="1">
                <a:latin typeface="Menlo" panose="020B0609030804020204" pitchFamily="49" charset="0"/>
              </a:rPr>
              <a:t>n,int</a:t>
            </a:r>
            <a:r>
              <a:rPr lang="en-GB" altLang="zh-CN" dirty="0">
                <a:latin typeface="Menlo" panose="020B0609030804020204" pitchFamily="49" charset="0"/>
              </a:rPr>
              <a:t> m){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latin typeface="Menlo" panose="020B0609030804020204" pitchFamily="49" charset="0"/>
              </a:rPr>
              <a:t>	</a:t>
            </a:r>
            <a:r>
              <a:rPr lang="en-GB" altLang="zh-CN" dirty="0">
                <a:latin typeface="Menlo" panose="020B0609030804020204" pitchFamily="49" charset="0"/>
              </a:rPr>
              <a:t>if(n==0)return m;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dirty="0">
                <a:latin typeface="Menlo" panose="020B0609030804020204" pitchFamily="49" charset="0"/>
              </a:rPr>
              <a:t>	if(m==0)return n%3;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dirty="0">
                <a:latin typeface="Menlo" panose="020B0609030804020204" pitchFamily="49" charset="0"/>
              </a:rPr>
              <a:t>	return </a:t>
            </a:r>
            <a:r>
              <a:rPr lang="en-GB" altLang="zh-CN" dirty="0" err="1">
                <a:latin typeface="Menlo" panose="020B0609030804020204" pitchFamily="49" charset="0"/>
              </a:rPr>
              <a:t>findans</a:t>
            </a:r>
            <a:r>
              <a:rPr lang="en-GB" altLang="zh-CN" dirty="0">
                <a:latin typeface="Menlo" panose="020B0609030804020204" pitchFamily="49" charset="0"/>
              </a:rPr>
              <a:t>(n-1,m)-</a:t>
            </a:r>
            <a:r>
              <a:rPr lang="en-GB" altLang="zh-CN" dirty="0" err="1">
                <a:latin typeface="Menlo" panose="020B0609030804020204" pitchFamily="49" charset="0"/>
              </a:rPr>
              <a:t>findans</a:t>
            </a:r>
            <a:r>
              <a:rPr lang="en-GB" altLang="zh-CN" dirty="0">
                <a:latin typeface="Menlo" panose="020B0609030804020204" pitchFamily="49" charset="0"/>
              </a:rPr>
              <a:t>(n,m-1)+</a:t>
            </a:r>
            <a:r>
              <a:rPr lang="en-GB" altLang="zh-CN" dirty="0" err="1">
                <a:latin typeface="Menlo" panose="020B0609030804020204" pitchFamily="49" charset="0"/>
              </a:rPr>
              <a:t>findans</a:t>
            </a:r>
            <a:r>
              <a:rPr lang="en-GB" altLang="zh-CN" dirty="0">
                <a:latin typeface="Menlo" panose="020B0609030804020204" pitchFamily="49" charset="0"/>
              </a:rPr>
              <a:t>(n-1,m-1);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dirty="0">
                <a:latin typeface="Menlo" panose="020B0609030804020204" pitchFamily="49" charset="0"/>
              </a:rPr>
              <a:t>}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dirty="0">
                <a:latin typeface="Menlo" panose="020B0609030804020204" pitchFamily="49" charset="0"/>
              </a:rPr>
              <a:t>int main(){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dirty="0" err="1">
                <a:latin typeface="Menlo" panose="020B0609030804020204" pitchFamily="49" charset="0"/>
              </a:rPr>
              <a:t>cin</a:t>
            </a:r>
            <a:r>
              <a:rPr lang="en-GB" altLang="zh-CN" dirty="0">
                <a:latin typeface="Menlo" panose="020B0609030804020204" pitchFamily="49" charset="0"/>
              </a:rPr>
              <a:t>&gt;&gt;n&gt;&gt;m;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dirty="0" err="1">
                <a:latin typeface="Menlo" panose="020B0609030804020204" pitchFamily="49" charset="0"/>
              </a:rPr>
              <a:t>cout</a:t>
            </a:r>
            <a:r>
              <a:rPr lang="en-GB" altLang="zh-CN" dirty="0">
                <a:latin typeface="Menlo" panose="020B0609030804020204" pitchFamily="49" charset="0"/>
              </a:rPr>
              <a:t>&lt;&lt;</a:t>
            </a:r>
            <a:r>
              <a:rPr lang="en-GB" altLang="zh-CN" dirty="0" err="1">
                <a:latin typeface="Menlo" panose="020B0609030804020204" pitchFamily="49" charset="0"/>
              </a:rPr>
              <a:t>findans</a:t>
            </a:r>
            <a:r>
              <a:rPr lang="en-GB" altLang="zh-CN" dirty="0">
                <a:latin typeface="Menlo" panose="020B0609030804020204" pitchFamily="49" charset="0"/>
              </a:rPr>
              <a:t>(</a:t>
            </a:r>
            <a:r>
              <a:rPr lang="en-GB" altLang="zh-CN" dirty="0" err="1">
                <a:latin typeface="Menlo" panose="020B0609030804020204" pitchFamily="49" charset="0"/>
              </a:rPr>
              <a:t>n,m</a:t>
            </a:r>
            <a:r>
              <a:rPr lang="en-GB" altLang="zh-CN" dirty="0">
                <a:latin typeface="Menlo" panose="020B0609030804020204" pitchFamily="49" charset="0"/>
              </a:rPr>
              <a:t>)&lt;&lt;</a:t>
            </a:r>
            <a:r>
              <a:rPr lang="en-GB" altLang="zh-CN" dirty="0" err="1">
                <a:latin typeface="Menlo" panose="020B0609030804020204" pitchFamily="49" charset="0"/>
              </a:rPr>
              <a:t>endl</a:t>
            </a:r>
            <a:r>
              <a:rPr lang="en-GB" altLang="zh-CN" dirty="0">
                <a:latin typeface="Menlo" panose="020B0609030804020204" pitchFamily="49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dirty="0">
                <a:latin typeface="Menlo" panose="020B0609030804020204" pitchFamily="49" charset="0"/>
              </a:rPr>
              <a:t>return 0;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dirty="0">
                <a:latin typeface="Menlo" panose="020B0609030804020204" pitchFamily="49" charset="0"/>
              </a:rPr>
              <a:t>}</a:t>
            </a:r>
            <a:endParaRPr lang="en-GB" altLang="zh-CN" b="0" dirty="0">
              <a:effectLst/>
              <a:latin typeface="Menlo" panose="020B0609030804020204" pitchFamily="49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8892" y="478688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/>
              <a:t>输入为：</a:t>
            </a:r>
            <a:r>
              <a:rPr kumimoji="1" lang="en-US" altLang="zh-CN" sz="2000" dirty="0"/>
              <a:t>5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6</a:t>
            </a:r>
            <a:endParaRPr kumimoji="1"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418892" y="57129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/>
              <a:t>输出为：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49396" y="5701299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</a:rPr>
              <a:t>8</a:t>
            </a:r>
            <a:endParaRPr kumimoji="1"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13552" y="419140"/>
            <a:ext cx="5941888" cy="59093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endParaRPr lang="en-GB" altLang="zh-CN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GB" altLang="zh-CN" dirty="0">
                <a:solidFill>
                  <a:srgbClr val="569CD6"/>
                </a:solidFill>
                <a:latin typeface="Menlo" panose="020B0609030804020204" pitchFamily="49" charset="0"/>
              </a:rPr>
              <a:t>int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dirty="0" err="1">
                <a:solidFill>
                  <a:srgbClr val="9CDCFE"/>
                </a:solidFill>
                <a:latin typeface="Menlo" panose="020B0609030804020204" pitchFamily="49" charset="0"/>
              </a:rPr>
              <a:t>n</a:t>
            </a:r>
            <a:r>
              <a:rPr lang="en-GB" altLang="zh-CN" dirty="0" err="1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GB" altLang="zh-CN" dirty="0" err="1">
                <a:solidFill>
                  <a:srgbClr val="9CDCFE"/>
                </a:solidFill>
                <a:latin typeface="Menlo" panose="020B0609030804020204" pitchFamily="49" charset="0"/>
              </a:rPr>
              <a:t>d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[</a:t>
            </a:r>
            <a:r>
              <a:rPr lang="en-GB" altLang="zh-CN" dirty="0">
                <a:solidFill>
                  <a:srgbClr val="B5CEA8"/>
                </a:solidFill>
                <a:latin typeface="Menlo" panose="020B0609030804020204" pitchFamily="49" charset="0"/>
              </a:rPr>
              <a:t>100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GB" altLang="zh-CN" dirty="0">
                <a:solidFill>
                  <a:srgbClr val="569CD6"/>
                </a:solidFill>
                <a:latin typeface="Menlo" panose="020B0609030804020204" pitchFamily="49" charset="0"/>
              </a:rPr>
              <a:t>bool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dirty="0">
                <a:solidFill>
                  <a:srgbClr val="9CDCFE"/>
                </a:solidFill>
                <a:latin typeface="Menlo" panose="020B0609030804020204" pitchFamily="49" charset="0"/>
              </a:rPr>
              <a:t>v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[</a:t>
            </a:r>
            <a:r>
              <a:rPr lang="en-GB" altLang="zh-CN" dirty="0">
                <a:solidFill>
                  <a:srgbClr val="B5CEA8"/>
                </a:solidFill>
                <a:latin typeface="Menlo" panose="020B0609030804020204" pitchFamily="49" charset="0"/>
              </a:rPr>
              <a:t>100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GB" altLang="zh-CN" dirty="0">
                <a:solidFill>
                  <a:srgbClr val="569CD6"/>
                </a:solidFill>
                <a:latin typeface="Menlo" panose="020B0609030804020204" pitchFamily="49" charset="0"/>
              </a:rPr>
              <a:t>int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dirty="0">
                <a:solidFill>
                  <a:srgbClr val="DCDCAA"/>
                </a:solidFill>
                <a:latin typeface="Menlo" panose="020B0609030804020204" pitchFamily="49" charset="0"/>
              </a:rPr>
              <a:t>main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(){</a:t>
            </a:r>
          </a:p>
          <a:p>
            <a:r>
              <a:rPr lang="en-GB" altLang="zh-CN" dirty="0">
                <a:solidFill>
                  <a:srgbClr val="DCDCAA"/>
                </a:solidFill>
                <a:latin typeface="Menlo" panose="020B0609030804020204" pitchFamily="49" charset="0"/>
              </a:rPr>
              <a:t>	ci</a:t>
            </a:r>
            <a:r>
              <a:rPr lang="en-US" altLang="zh-CN" dirty="0">
                <a:solidFill>
                  <a:srgbClr val="DCDCAA"/>
                </a:solidFill>
                <a:latin typeface="Menlo" panose="020B0609030804020204" pitchFamily="49" charset="0"/>
              </a:rPr>
              <a:t>n&gt;&gt;n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altLang="zh-CN" dirty="0">
                <a:solidFill>
                  <a:srgbClr val="C586C0"/>
                </a:solidFill>
                <a:latin typeface="Menlo" panose="020B0609030804020204" pitchFamily="49" charset="0"/>
              </a:rPr>
              <a:t>	for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GB" altLang="zh-CN" dirty="0">
                <a:solidFill>
                  <a:srgbClr val="569CD6"/>
                </a:solidFill>
                <a:latin typeface="Menlo" panose="020B0609030804020204" pitchFamily="49" charset="0"/>
              </a:rPr>
              <a:t>int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dirty="0" err="1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GB" altLang="zh-CN" dirty="0">
                <a:solidFill>
                  <a:srgbClr val="B5CEA8"/>
                </a:solidFill>
                <a:latin typeface="Menlo" panose="020B0609030804020204" pitchFamily="49" charset="0"/>
              </a:rPr>
              <a:t>0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  <a:r>
              <a:rPr lang="en-GB" altLang="zh-CN" dirty="0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&lt;</a:t>
            </a:r>
            <a:r>
              <a:rPr lang="en-GB" altLang="zh-CN" dirty="0" err="1">
                <a:solidFill>
                  <a:srgbClr val="9CDCFE"/>
                </a:solidFill>
                <a:latin typeface="Menlo" panose="020B0609030804020204" pitchFamily="49" charset="0"/>
              </a:rPr>
              <a:t>n</a:t>
            </a:r>
            <a:r>
              <a:rPr lang="en-GB" altLang="zh-CN" dirty="0" err="1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  <a:r>
              <a:rPr lang="en-GB" altLang="zh-CN" dirty="0" err="1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++){</a:t>
            </a:r>
          </a:p>
          <a:p>
            <a:r>
              <a:rPr lang="en-GB" altLang="zh-CN" dirty="0">
                <a:solidFill>
                  <a:srgbClr val="DCDCAA"/>
                </a:solidFill>
                <a:latin typeface="Menlo" panose="020B0609030804020204" pitchFamily="49" charset="0"/>
              </a:rPr>
              <a:t>		</a:t>
            </a:r>
            <a:r>
              <a:rPr lang="en-US" altLang="zh-CN" dirty="0" err="1">
                <a:solidFill>
                  <a:srgbClr val="DCDCAA"/>
                </a:solidFill>
                <a:latin typeface="Menlo" panose="020B0609030804020204" pitchFamily="49" charset="0"/>
              </a:rPr>
              <a:t>cin</a:t>
            </a:r>
            <a:r>
              <a:rPr lang="en-US" altLang="zh-CN" dirty="0">
                <a:solidFill>
                  <a:srgbClr val="DCDCAA"/>
                </a:solidFill>
                <a:latin typeface="Menlo" panose="020B0609030804020204" pitchFamily="49" charset="0"/>
              </a:rPr>
              <a:t>&gt;&gt;d[</a:t>
            </a:r>
            <a:r>
              <a:rPr lang="en-US" altLang="zh-CN" dirty="0" err="1">
                <a:solidFill>
                  <a:srgbClr val="DCDCAA"/>
                </a:solidFill>
                <a:latin typeface="Menlo" panose="020B0609030804020204" pitchFamily="49" charset="0"/>
              </a:rPr>
              <a:t>i</a:t>
            </a:r>
            <a:r>
              <a:rPr lang="en-US" altLang="zh-CN" dirty="0">
                <a:solidFill>
                  <a:srgbClr val="DCDCAA"/>
                </a:solidFill>
                <a:latin typeface="Menlo" panose="020B0609030804020204" pitchFamily="49" charset="0"/>
              </a:rPr>
              <a:t>]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altLang="zh-CN" dirty="0">
                <a:solidFill>
                  <a:srgbClr val="9CDCFE"/>
                </a:solidFill>
                <a:latin typeface="Menlo" panose="020B0609030804020204" pitchFamily="49" charset="0"/>
              </a:rPr>
              <a:t>		v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[</a:t>
            </a:r>
            <a:r>
              <a:rPr lang="en-GB" altLang="zh-CN" dirty="0" err="1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]=</a:t>
            </a:r>
            <a:r>
              <a:rPr lang="en-GB" altLang="zh-CN" dirty="0">
                <a:solidFill>
                  <a:srgbClr val="569CD6"/>
                </a:solidFill>
                <a:latin typeface="Menlo" panose="020B0609030804020204" pitchFamily="49" charset="0"/>
              </a:rPr>
              <a:t>false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	}</a:t>
            </a:r>
          </a:p>
          <a:p>
            <a:r>
              <a:rPr lang="en-GB" altLang="zh-CN" dirty="0">
                <a:solidFill>
                  <a:srgbClr val="569CD6"/>
                </a:solidFill>
                <a:latin typeface="Menlo" panose="020B0609030804020204" pitchFamily="49" charset="0"/>
              </a:rPr>
              <a:t>	int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dirty="0" err="1">
                <a:solidFill>
                  <a:srgbClr val="9CDCFE"/>
                </a:solidFill>
                <a:latin typeface="Menlo" panose="020B0609030804020204" pitchFamily="49" charset="0"/>
              </a:rPr>
              <a:t>cnt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GB" altLang="zh-CN" dirty="0">
                <a:solidFill>
                  <a:srgbClr val="B5CEA8"/>
                </a:solidFill>
                <a:latin typeface="Menlo" panose="020B0609030804020204" pitchFamily="49" charset="0"/>
              </a:rPr>
              <a:t>0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altLang="zh-CN" dirty="0">
                <a:solidFill>
                  <a:srgbClr val="C586C0"/>
                </a:solidFill>
                <a:latin typeface="Menlo" panose="020B0609030804020204" pitchFamily="49" charset="0"/>
              </a:rPr>
              <a:t>	for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GB" altLang="zh-CN" dirty="0">
                <a:solidFill>
                  <a:srgbClr val="569CD6"/>
                </a:solidFill>
                <a:latin typeface="Menlo" panose="020B0609030804020204" pitchFamily="49" charset="0"/>
              </a:rPr>
              <a:t>int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dirty="0" err="1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GB" altLang="zh-CN" dirty="0">
                <a:solidFill>
                  <a:srgbClr val="B5CEA8"/>
                </a:solidFill>
                <a:latin typeface="Menlo" panose="020B0609030804020204" pitchFamily="49" charset="0"/>
              </a:rPr>
              <a:t>0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  <a:r>
              <a:rPr lang="en-GB" altLang="zh-CN" dirty="0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&lt;</a:t>
            </a:r>
            <a:r>
              <a:rPr lang="en-GB" altLang="zh-CN" dirty="0" err="1">
                <a:solidFill>
                  <a:srgbClr val="9CDCFE"/>
                </a:solidFill>
                <a:latin typeface="Menlo" panose="020B0609030804020204" pitchFamily="49" charset="0"/>
              </a:rPr>
              <a:t>n</a:t>
            </a:r>
            <a:r>
              <a:rPr lang="en-GB" altLang="zh-CN" dirty="0" err="1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  <a:r>
              <a:rPr lang="en-GB" altLang="zh-CN" dirty="0" err="1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++){</a:t>
            </a:r>
          </a:p>
          <a:p>
            <a:r>
              <a:rPr lang="en-GB" altLang="zh-CN" dirty="0">
                <a:solidFill>
                  <a:srgbClr val="C586C0"/>
                </a:solidFill>
                <a:latin typeface="Menlo" panose="020B0609030804020204" pitchFamily="49" charset="0"/>
              </a:rPr>
              <a:t>         if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(!</a:t>
            </a:r>
            <a:r>
              <a:rPr lang="en-GB" altLang="zh-CN" dirty="0">
                <a:solidFill>
                  <a:srgbClr val="9CDCFE"/>
                </a:solidFill>
                <a:latin typeface="Menlo" panose="020B0609030804020204" pitchFamily="49" charset="0"/>
              </a:rPr>
              <a:t>v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[</a:t>
            </a:r>
            <a:r>
              <a:rPr lang="en-GB" altLang="zh-CN" dirty="0" err="1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]){</a:t>
            </a:r>
          </a:p>
          <a:p>
            <a:r>
              <a:rPr lang="en-GB" altLang="zh-CN" dirty="0">
                <a:solidFill>
                  <a:srgbClr val="C586C0"/>
                </a:solidFill>
                <a:latin typeface="Menlo" panose="020B0609030804020204" pitchFamily="49" charset="0"/>
              </a:rPr>
              <a:t>	    for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GB" altLang="zh-CN" dirty="0">
                <a:solidFill>
                  <a:srgbClr val="569CD6"/>
                </a:solidFill>
                <a:latin typeface="Menlo" panose="020B0609030804020204" pitchFamily="49" charset="0"/>
              </a:rPr>
              <a:t>int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dirty="0">
                <a:solidFill>
                  <a:srgbClr val="9CDCFE"/>
                </a:solidFill>
                <a:latin typeface="Menlo" panose="020B0609030804020204" pitchFamily="49" charset="0"/>
              </a:rPr>
              <a:t>j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GB" altLang="zh-CN" dirty="0" err="1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;!</a:t>
            </a:r>
            <a:r>
              <a:rPr lang="en-GB" altLang="zh-CN" dirty="0">
                <a:solidFill>
                  <a:srgbClr val="9CDCFE"/>
                </a:solidFill>
                <a:latin typeface="Menlo" panose="020B0609030804020204" pitchFamily="49" charset="0"/>
              </a:rPr>
              <a:t>v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[</a:t>
            </a:r>
            <a:r>
              <a:rPr lang="en-GB" altLang="zh-CN" dirty="0">
                <a:solidFill>
                  <a:srgbClr val="9CDCFE"/>
                </a:solidFill>
                <a:latin typeface="Menlo" panose="020B0609030804020204" pitchFamily="49" charset="0"/>
              </a:rPr>
              <a:t>j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];</a:t>
            </a:r>
            <a:r>
              <a:rPr lang="en-GB" altLang="zh-CN" dirty="0">
                <a:solidFill>
                  <a:srgbClr val="9CDCFE"/>
                </a:solidFill>
                <a:latin typeface="Menlo" panose="020B0609030804020204" pitchFamily="49" charset="0"/>
              </a:rPr>
              <a:t>j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GB" altLang="zh-CN" dirty="0">
                <a:solidFill>
                  <a:srgbClr val="9CDCFE"/>
                </a:solidFill>
                <a:latin typeface="Menlo" panose="020B0609030804020204" pitchFamily="49" charset="0"/>
              </a:rPr>
              <a:t>d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[</a:t>
            </a:r>
            <a:r>
              <a:rPr lang="en-GB" altLang="zh-CN" dirty="0">
                <a:solidFill>
                  <a:srgbClr val="9CDCFE"/>
                </a:solidFill>
                <a:latin typeface="Menlo" panose="020B0609030804020204" pitchFamily="49" charset="0"/>
              </a:rPr>
              <a:t>j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]){</a:t>
            </a:r>
          </a:p>
          <a:p>
            <a:r>
              <a:rPr lang="en-GB" altLang="zh-CN" dirty="0">
                <a:solidFill>
                  <a:srgbClr val="9CDCFE"/>
                </a:solidFill>
                <a:latin typeface="Menlo" panose="020B0609030804020204" pitchFamily="49" charset="0"/>
              </a:rPr>
              <a:t>		v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[</a:t>
            </a:r>
            <a:r>
              <a:rPr lang="en-GB" altLang="zh-CN" dirty="0">
                <a:solidFill>
                  <a:srgbClr val="9CDCFE"/>
                </a:solidFill>
                <a:latin typeface="Menlo" panose="020B0609030804020204" pitchFamily="49" charset="0"/>
              </a:rPr>
              <a:t>j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]=</a:t>
            </a:r>
            <a:r>
              <a:rPr lang="en-GB" altLang="zh-CN" dirty="0">
                <a:solidFill>
                  <a:srgbClr val="569CD6"/>
                </a:solidFill>
                <a:latin typeface="Menlo" panose="020B0609030804020204" pitchFamily="49" charset="0"/>
              </a:rPr>
              <a:t>true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	    }</a:t>
            </a:r>
          </a:p>
          <a:p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		++</a:t>
            </a:r>
            <a:r>
              <a:rPr lang="en-GB" altLang="zh-CN" dirty="0" err="1">
                <a:solidFill>
                  <a:srgbClr val="9CDCFE"/>
                </a:solidFill>
                <a:latin typeface="Menlo" panose="020B0609030804020204" pitchFamily="49" charset="0"/>
              </a:rPr>
              <a:t>cnt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	  }</a:t>
            </a:r>
          </a:p>
          <a:p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      }</a:t>
            </a:r>
          </a:p>
          <a:p>
            <a:r>
              <a:rPr lang="en-GB" altLang="zh-CN" dirty="0">
                <a:solidFill>
                  <a:srgbClr val="DCDCAA"/>
                </a:solidFill>
                <a:latin typeface="Menlo" panose="020B0609030804020204" pitchFamily="49" charset="0"/>
              </a:rPr>
              <a:t>   </a:t>
            </a:r>
            <a:r>
              <a:rPr lang="en-US" altLang="zh-CN" dirty="0" err="1">
                <a:solidFill>
                  <a:srgbClr val="DCDCAA"/>
                </a:solidFill>
                <a:latin typeface="Menlo" panose="020B0609030804020204" pitchFamily="49" charset="0"/>
              </a:rPr>
              <a:t>cout</a:t>
            </a:r>
            <a:r>
              <a:rPr lang="en-US" altLang="zh-CN" dirty="0">
                <a:solidFill>
                  <a:srgbClr val="DCDCAA"/>
                </a:solidFill>
                <a:latin typeface="Menlo" panose="020B0609030804020204" pitchFamily="49" charset="0"/>
              </a:rPr>
              <a:t>&lt;&lt;</a:t>
            </a:r>
            <a:r>
              <a:rPr lang="en-US" altLang="zh-CN" dirty="0" err="1">
                <a:solidFill>
                  <a:srgbClr val="DCDCAA"/>
                </a:solidFill>
                <a:latin typeface="Menlo" panose="020B0609030804020204" pitchFamily="49" charset="0"/>
              </a:rPr>
              <a:t>cnt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altLang="zh-CN" dirty="0">
                <a:solidFill>
                  <a:srgbClr val="C586C0"/>
                </a:solidFill>
                <a:latin typeface="Menlo" panose="020B0609030804020204" pitchFamily="49" charset="0"/>
              </a:rPr>
              <a:t>   return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dirty="0">
                <a:solidFill>
                  <a:srgbClr val="B5CEA8"/>
                </a:solidFill>
                <a:latin typeface="Menlo" panose="020B0609030804020204" pitchFamily="49" charset="0"/>
              </a:rPr>
              <a:t>0</a:t>
            </a:r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altLang="zh-CN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  <a:endParaRPr lang="en-GB" altLang="zh-CN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6482" y="334663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输入：</a:t>
            </a:r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7</a:t>
            </a:r>
            <a:r>
              <a:rPr kumimoji="1" lang="zh-CN" altLang="en-US" dirty="0"/>
              <a:t> </a:t>
            </a:r>
            <a:r>
              <a:rPr kumimoji="1" lang="en-US" altLang="zh-CN" dirty="0"/>
              <a:t>1</a:t>
            </a:r>
            <a:r>
              <a:rPr kumimoji="1" lang="zh-CN" altLang="en-US" dirty="0"/>
              <a:t> </a:t>
            </a:r>
            <a:r>
              <a:rPr kumimoji="1" lang="en-US" altLang="zh-CN" dirty="0"/>
              <a:t>4</a:t>
            </a:r>
            <a:r>
              <a:rPr kumimoji="1" lang="zh-CN" altLang="en-US" dirty="0"/>
              <a:t> </a:t>
            </a:r>
            <a:r>
              <a:rPr kumimoji="1" lang="en-US" altLang="zh-CN" dirty="0"/>
              <a:t>3</a:t>
            </a:r>
            <a:r>
              <a:rPr kumimoji="1" lang="zh-CN" altLang="en-US" dirty="0"/>
              <a:t> </a:t>
            </a:r>
            <a:r>
              <a:rPr kumimoji="1" lang="en-US" altLang="zh-CN" dirty="0"/>
              <a:t>2</a:t>
            </a:r>
            <a:r>
              <a:rPr kumimoji="1" lang="zh-CN" altLang="en-US" dirty="0"/>
              <a:t> </a:t>
            </a:r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9</a:t>
            </a:r>
            <a:r>
              <a:rPr kumimoji="1" lang="zh-CN" altLang="en-US" dirty="0"/>
              <a:t> </a:t>
            </a:r>
            <a:r>
              <a:rPr kumimoji="1" lang="en-US" altLang="zh-CN" dirty="0"/>
              <a:t>8</a:t>
            </a:r>
            <a:r>
              <a:rPr kumimoji="1" lang="zh-CN" altLang="en-US" dirty="0"/>
              <a:t> </a:t>
            </a:r>
            <a:r>
              <a:rPr kumimoji="1" lang="en-US" altLang="zh-CN" dirty="0"/>
              <a:t>0</a:t>
            </a:r>
            <a:r>
              <a:rPr kumimoji="1" lang="zh-CN" altLang="en-US" dirty="0"/>
              <a:t> </a:t>
            </a:r>
            <a:r>
              <a:rPr kumimoji="1" lang="en-US" altLang="zh-CN" dirty="0"/>
              <a:t>6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31891" y="1098937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输出：</a:t>
            </a:r>
            <a:r>
              <a:rPr kumimoji="1" lang="en-US" altLang="zh-CN" dirty="0"/>
              <a:t>6</a:t>
            </a:r>
            <a:endParaRPr kumimoji="1" lang="zh-CN" altLang="en-US" dirty="0"/>
          </a:p>
        </p:txBody>
      </p:sp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252656" y="1572985"/>
          <a:ext cx="540697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1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4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14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14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14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14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14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44745">
                <a:tc>
                  <a:txBody>
                    <a:bodyPr/>
                    <a:lstStyle/>
                    <a:p>
                      <a:r>
                        <a:rPr lang="en-US" altLang="zh-CN" dirty="0"/>
                        <a:t>index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45">
                <a:tc>
                  <a:txBody>
                    <a:bodyPr/>
                    <a:lstStyle/>
                    <a:p>
                      <a:r>
                        <a:rPr lang="en-US" altLang="zh-CN" dirty="0"/>
                        <a:t>d[</a:t>
                      </a:r>
                      <a:r>
                        <a:rPr lang="en-US" altLang="zh-CN" dirty="0" err="1"/>
                        <a:t>i</a:t>
                      </a:r>
                      <a:r>
                        <a:rPr lang="en-US" altLang="zh-CN" dirty="0"/>
                        <a:t>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745">
                <a:tc>
                  <a:txBody>
                    <a:bodyPr/>
                    <a:lstStyle/>
                    <a:p>
                      <a:r>
                        <a:rPr lang="en-US" altLang="zh-CN" dirty="0"/>
                        <a:t>V[</a:t>
                      </a:r>
                      <a:r>
                        <a:rPr lang="en-US" altLang="zh-CN" dirty="0" err="1"/>
                        <a:t>i</a:t>
                      </a:r>
                      <a:r>
                        <a:rPr lang="en-US" altLang="zh-CN" dirty="0"/>
                        <a:t>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表格 12"/>
          <p:cNvGraphicFramePr>
            <a:graphicFrameLocks noGrp="1"/>
          </p:cNvGraphicFramePr>
          <p:nvPr/>
        </p:nvGraphicFramePr>
        <p:xfrm>
          <a:off x="434341" y="3058162"/>
          <a:ext cx="456873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9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3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D[]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V[]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cnt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098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dirty="0"/>
                        <a:t>0-&gt;7-&gt;8-0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dirty="0"/>
                        <a:t>v[0],v[7],v[8]=true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1-&gt;1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V[1]=true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2-&gt;4-&gt;2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v[2],v[4]=true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3-&gt;3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v[3]=true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5-&gt;5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v[5]=true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6-&gt;9-&gt;6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V[6],v[9]=true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41492" y="0"/>
            <a:ext cx="6050507" cy="69865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C586C0"/>
                </a:solidFill>
                <a:latin typeface="Menlo" panose="020B0609030804020204" pitchFamily="49" charset="0"/>
              </a:rPr>
              <a:t>#include</a:t>
            </a:r>
            <a:r>
              <a:rPr lang="en-GB" altLang="zh-CN" sz="1400" dirty="0">
                <a:solidFill>
                  <a:srgbClr val="569CD6"/>
                </a:solidFill>
                <a:latin typeface="Menlo" panose="020B0609030804020204" pitchFamily="49" charset="0"/>
              </a:rPr>
              <a:t> </a:t>
            </a:r>
            <a:r>
              <a:rPr lang="en-GB" altLang="zh-CN" sz="1400" dirty="0">
                <a:solidFill>
                  <a:srgbClr val="CE9178"/>
                </a:solidFill>
                <a:latin typeface="Menlo" panose="020B0609030804020204" pitchFamily="49" charset="0"/>
              </a:rPr>
              <a:t>&lt;iostream&gt;</a:t>
            </a:r>
            <a:endParaRPr lang="en-GB" altLang="zh-CN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C586C0"/>
                </a:solidFill>
                <a:latin typeface="Menlo" panose="020B0609030804020204" pitchFamily="49" charset="0"/>
              </a:rPr>
              <a:t>using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1400" dirty="0">
                <a:solidFill>
                  <a:srgbClr val="569CD6"/>
                </a:solidFill>
                <a:latin typeface="Menlo" panose="020B0609030804020204" pitchFamily="49" charset="0"/>
              </a:rPr>
              <a:t>namespace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1400" dirty="0">
                <a:solidFill>
                  <a:srgbClr val="4EC9B0"/>
                </a:solidFill>
                <a:latin typeface="Menlo" panose="020B0609030804020204" pitchFamily="49" charset="0"/>
              </a:rPr>
              <a:t>std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569CD6"/>
                </a:solidFill>
                <a:latin typeface="Menlo" panose="020B0609030804020204" pitchFamily="49" charset="0"/>
              </a:rPr>
              <a:t>const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1400" dirty="0">
                <a:solidFill>
                  <a:srgbClr val="569CD6"/>
                </a:solidFill>
                <a:latin typeface="Menlo" panose="020B0609030804020204" pitchFamily="49" charset="0"/>
              </a:rPr>
              <a:t>int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N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GB" altLang="zh-CN" sz="1400" dirty="0">
                <a:solidFill>
                  <a:srgbClr val="B5CEA8"/>
                </a:solidFill>
                <a:latin typeface="Menlo" panose="020B0609030804020204" pitchFamily="49" charset="0"/>
              </a:rPr>
              <a:t>110000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, </a:t>
            </a: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P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GB" altLang="zh-CN" sz="1400" dirty="0">
                <a:solidFill>
                  <a:srgbClr val="B5CEA8"/>
                </a:solidFill>
                <a:latin typeface="Menlo" panose="020B0609030804020204" pitchFamily="49" charset="0"/>
              </a:rPr>
              <a:t>1007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569CD6"/>
                </a:solidFill>
                <a:latin typeface="Menlo" panose="020B0609030804020204" pitchFamily="49" charset="0"/>
              </a:rPr>
              <a:t>int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n</a:t>
            </a:r>
            <a:r>
              <a:rPr lang="en-US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,</a:t>
            </a:r>
            <a:r>
              <a:rPr lang="en-US" altLang="zh-CN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ans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569CD6"/>
                </a:solidFill>
                <a:latin typeface="Menlo" panose="020B0609030804020204" pitchFamily="49" charset="0"/>
              </a:rPr>
              <a:t>int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a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[</a:t>
            </a: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N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],</a:t>
            </a:r>
            <a:r>
              <a:rPr lang="en-GB" altLang="zh-CN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len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569CD6"/>
                </a:solidFill>
                <a:latin typeface="Menlo" panose="020B0609030804020204" pitchFamily="49" charset="0"/>
              </a:rPr>
              <a:t>void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getDivisor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(){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	</a:t>
            </a:r>
            <a:r>
              <a:rPr lang="en-GB" altLang="zh-CN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len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GB" altLang="zh-CN" sz="1400" dirty="0">
                <a:solidFill>
                  <a:srgbClr val="B5CEA8"/>
                </a:solidFill>
                <a:latin typeface="Menlo" panose="020B0609030804020204" pitchFamily="49" charset="0"/>
              </a:rPr>
              <a:t>0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C586C0"/>
                </a:solidFill>
                <a:latin typeface="Menlo" panose="020B0609030804020204" pitchFamily="49" charset="0"/>
              </a:rPr>
              <a:t>	for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GB" altLang="zh-CN" sz="1400" dirty="0">
                <a:solidFill>
                  <a:srgbClr val="569CD6"/>
                </a:solidFill>
                <a:latin typeface="Menlo" panose="020B0609030804020204" pitchFamily="49" charset="0"/>
              </a:rPr>
              <a:t>int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GB" altLang="zh-CN" sz="1400" dirty="0">
                <a:solidFill>
                  <a:srgbClr val="B5CEA8"/>
                </a:solidFill>
                <a:latin typeface="Menlo" panose="020B0609030804020204" pitchFamily="49" charset="0"/>
              </a:rPr>
              <a:t>1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; </a:t>
            </a:r>
            <a:r>
              <a:rPr lang="en-US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___1___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&lt;=</a:t>
            </a: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n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; ++</a:t>
            </a:r>
            <a:r>
              <a:rPr lang="en-GB" altLang="zh-CN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){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C586C0"/>
                </a:solidFill>
                <a:latin typeface="Menlo" panose="020B0609030804020204" pitchFamily="49" charset="0"/>
              </a:rPr>
              <a:t>		if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GB" altLang="zh-CN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n</a:t>
            </a:r>
            <a:r>
              <a:rPr lang="en-GB" altLang="zh-CN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%</a:t>
            </a:r>
            <a:r>
              <a:rPr lang="en-GB" altLang="zh-CN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==</a:t>
            </a:r>
            <a:r>
              <a:rPr lang="en-GB" altLang="zh-CN" sz="1400" dirty="0">
                <a:solidFill>
                  <a:srgbClr val="B5CEA8"/>
                </a:solidFill>
                <a:latin typeface="Menlo" panose="020B0609030804020204" pitchFamily="49" charset="0"/>
              </a:rPr>
              <a:t>0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){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		a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[++</a:t>
            </a:r>
            <a:r>
              <a:rPr lang="en-GB" altLang="zh-CN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len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]=</a:t>
            </a:r>
            <a:r>
              <a:rPr lang="en-GB" altLang="zh-CN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C586C0"/>
                </a:solidFill>
                <a:latin typeface="Menlo" panose="020B0609030804020204" pitchFamily="49" charset="0"/>
              </a:rPr>
              <a:t>		if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___2___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!=</a:t>
            </a:r>
            <a:r>
              <a:rPr lang="en-GB" altLang="zh-CN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)</a:t>
            </a: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a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[++</a:t>
            </a:r>
            <a:r>
              <a:rPr lang="en-GB" altLang="zh-CN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len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]=</a:t>
            </a: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n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/</a:t>
            </a:r>
            <a:r>
              <a:rPr lang="en-GB" altLang="zh-CN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		}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	}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  <a:b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GB" altLang="zh-CN" sz="1400" dirty="0">
                <a:solidFill>
                  <a:srgbClr val="569CD6"/>
                </a:solidFill>
                <a:latin typeface="Menlo" panose="020B0609030804020204" pitchFamily="49" charset="0"/>
              </a:rPr>
              <a:t>int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gcd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GB" altLang="zh-CN" sz="1400" dirty="0">
                <a:solidFill>
                  <a:srgbClr val="569CD6"/>
                </a:solidFill>
                <a:latin typeface="Menlo" panose="020B0609030804020204" pitchFamily="49" charset="0"/>
              </a:rPr>
              <a:t>int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a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, </a:t>
            </a:r>
            <a:r>
              <a:rPr lang="en-GB" altLang="zh-CN" sz="1400" dirty="0">
                <a:solidFill>
                  <a:srgbClr val="569CD6"/>
                </a:solidFill>
                <a:latin typeface="Menlo" panose="020B0609030804020204" pitchFamily="49" charset="0"/>
              </a:rPr>
              <a:t>int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b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){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C586C0"/>
                </a:solidFill>
                <a:latin typeface="Menlo" panose="020B0609030804020204" pitchFamily="49" charset="0"/>
              </a:rPr>
              <a:t>	if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b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==</a:t>
            </a:r>
            <a:r>
              <a:rPr lang="en-GB" altLang="zh-CN" sz="1400" dirty="0">
                <a:solidFill>
                  <a:srgbClr val="B5CEA8"/>
                </a:solidFill>
                <a:latin typeface="Menlo" panose="020B0609030804020204" pitchFamily="49" charset="0"/>
              </a:rPr>
              <a:t>0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){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C586C0"/>
                </a:solidFill>
                <a:latin typeface="Menlo" panose="020B0609030804020204" pitchFamily="49" charset="0"/>
              </a:rPr>
              <a:t>	</a:t>
            </a:r>
            <a:r>
              <a:rPr lang="en-US" altLang="zh-CN" sz="1400" dirty="0">
                <a:solidFill>
                  <a:srgbClr val="C586C0"/>
                </a:solidFill>
                <a:latin typeface="Menlo" panose="020B0609030804020204" pitchFamily="49" charset="0"/>
              </a:rPr>
              <a:t>____3____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	}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C586C0"/>
                </a:solidFill>
                <a:latin typeface="Menlo" panose="020B0609030804020204" pitchFamily="49" charset="0"/>
              </a:rPr>
              <a:t>	return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gcd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b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  <a:r>
              <a:rPr lang="en-US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__4____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  <a:b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GB" altLang="zh-CN" sz="1400" dirty="0">
                <a:solidFill>
                  <a:srgbClr val="569CD6"/>
                </a:solidFill>
                <a:latin typeface="Menlo" panose="020B0609030804020204" pitchFamily="49" charset="0"/>
              </a:rPr>
              <a:t>int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1400" dirty="0">
                <a:solidFill>
                  <a:srgbClr val="DCDCAA"/>
                </a:solidFill>
                <a:latin typeface="Menlo" panose="020B0609030804020204" pitchFamily="49" charset="0"/>
              </a:rPr>
              <a:t>main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(){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	cin</a:t>
            </a:r>
            <a:r>
              <a:rPr lang="en-GB" altLang="zh-CN" sz="1400" dirty="0">
                <a:solidFill>
                  <a:srgbClr val="DCDCAA"/>
                </a:solidFill>
                <a:latin typeface="Menlo" panose="020B0609030804020204" pitchFamily="49" charset="0"/>
              </a:rPr>
              <a:t>&gt;&gt;</a:t>
            </a: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n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DCDCAA"/>
                </a:solidFill>
                <a:latin typeface="Menlo" panose="020B0609030804020204" pitchFamily="49" charset="0"/>
              </a:rPr>
              <a:t>	</a:t>
            </a:r>
            <a:r>
              <a:rPr lang="en-GB" altLang="zh-CN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getDivisor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();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	</a:t>
            </a:r>
            <a:r>
              <a:rPr lang="en-GB" altLang="zh-CN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ans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GB" altLang="zh-CN" sz="1400" dirty="0">
                <a:solidFill>
                  <a:srgbClr val="B5CEA8"/>
                </a:solidFill>
                <a:latin typeface="Menlo" panose="020B0609030804020204" pitchFamily="49" charset="0"/>
              </a:rPr>
              <a:t>0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C586C0"/>
                </a:solidFill>
                <a:latin typeface="Menlo" panose="020B0609030804020204" pitchFamily="49" charset="0"/>
              </a:rPr>
              <a:t>	for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 (</a:t>
            </a:r>
            <a:r>
              <a:rPr lang="en-GB" altLang="zh-CN" sz="1400" dirty="0">
                <a:solidFill>
                  <a:srgbClr val="569CD6"/>
                </a:solidFill>
                <a:latin typeface="Menlo" panose="020B0609030804020204" pitchFamily="49" charset="0"/>
              </a:rPr>
              <a:t>int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 = </a:t>
            </a:r>
            <a:r>
              <a:rPr lang="en-GB" altLang="zh-CN" sz="1400" dirty="0">
                <a:solidFill>
                  <a:srgbClr val="B5CEA8"/>
                </a:solidFill>
                <a:latin typeface="Menlo" panose="020B0609030804020204" pitchFamily="49" charset="0"/>
              </a:rPr>
              <a:t>1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; </a:t>
            </a:r>
            <a:r>
              <a:rPr lang="en-GB" altLang="zh-CN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 &lt;=</a:t>
            </a:r>
            <a:r>
              <a:rPr lang="en-GB" altLang="zh-CN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len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; </a:t>
            </a:r>
            <a:r>
              <a:rPr lang="en-GB" altLang="zh-CN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++){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C586C0"/>
                </a:solidFill>
                <a:latin typeface="Menlo" panose="020B0609030804020204" pitchFamily="49" charset="0"/>
              </a:rPr>
              <a:t>		for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 (</a:t>
            </a:r>
            <a:r>
              <a:rPr lang="en-GB" altLang="zh-CN" sz="1400" dirty="0">
                <a:solidFill>
                  <a:srgbClr val="569CD6"/>
                </a:solidFill>
                <a:latin typeface="Menlo" panose="020B0609030804020204" pitchFamily="49" charset="0"/>
              </a:rPr>
              <a:t>int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j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 = </a:t>
            </a: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i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+</a:t>
            </a:r>
            <a:r>
              <a:rPr lang="en-GB" altLang="zh-CN" sz="1400" dirty="0">
                <a:solidFill>
                  <a:srgbClr val="B5CEA8"/>
                </a:solidFill>
                <a:latin typeface="Menlo" panose="020B0609030804020204" pitchFamily="49" charset="0"/>
              </a:rPr>
              <a:t>1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; </a:t>
            </a: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j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 &lt;=</a:t>
            </a:r>
            <a:r>
              <a:rPr lang="en-GB" altLang="zh-CN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len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; </a:t>
            </a:r>
            <a:r>
              <a:rPr lang="en-GB" altLang="zh-CN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j</a:t>
            </a:r>
            <a:r>
              <a:rPr lang="en-GB" altLang="zh-CN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++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){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		</a:t>
            </a:r>
            <a:r>
              <a:rPr lang="en-GB" altLang="zh-CN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ans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=(</a:t>
            </a:r>
            <a:r>
              <a:rPr lang="en-US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___5____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)%</a:t>
            </a: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P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	}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9CDCFE"/>
                </a:solidFill>
                <a:latin typeface="Menlo" panose="020B0609030804020204" pitchFamily="49" charset="0"/>
              </a:rPr>
              <a:t>cout</a:t>
            </a:r>
            <a:r>
              <a:rPr lang="en-GB" altLang="zh-CN" sz="1400" dirty="0">
                <a:solidFill>
                  <a:srgbClr val="DCDCAA"/>
                </a:solidFill>
                <a:latin typeface="Menlo" panose="020B0609030804020204" pitchFamily="49" charset="0"/>
              </a:rPr>
              <a:t>&lt;&lt;</a:t>
            </a:r>
            <a:r>
              <a:rPr lang="en-GB" altLang="zh-CN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ans</a:t>
            </a:r>
            <a:r>
              <a:rPr lang="en-GB" altLang="zh-CN" sz="1400" dirty="0">
                <a:solidFill>
                  <a:srgbClr val="DCDCAA"/>
                </a:solidFill>
                <a:latin typeface="Menlo" panose="020B0609030804020204" pitchFamily="49" charset="0"/>
              </a:rPr>
              <a:t>&lt;&lt;endl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C586C0"/>
                </a:solidFill>
                <a:latin typeface="Menlo" panose="020B0609030804020204" pitchFamily="49" charset="0"/>
              </a:rPr>
              <a:t>return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GB" altLang="zh-CN" sz="1400" dirty="0">
                <a:solidFill>
                  <a:srgbClr val="B5CEA8"/>
                </a:solidFill>
                <a:latin typeface="Menlo" panose="020B0609030804020204" pitchFamily="49" charset="0"/>
              </a:rPr>
              <a:t>0</a:t>
            </a: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zh-CN" sz="1400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  <a:endParaRPr lang="en-GB" altLang="zh-CN" sz="1400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5362" y="115163"/>
            <a:ext cx="5620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下列程序想要求解整数</a:t>
            </a:r>
            <a:r>
              <a:rPr kumimoji="1" lang="en-US" altLang="zh-CN" dirty="0"/>
              <a:t>n</a:t>
            </a:r>
            <a:r>
              <a:rPr kumimoji="1" lang="zh-CN" altLang="en-US" dirty="0"/>
              <a:t>的所有约数两两之间最大公约</a:t>
            </a:r>
            <a:endParaRPr kumimoji="1" lang="en-US" altLang="zh-CN" dirty="0"/>
          </a:p>
          <a:p>
            <a:r>
              <a:rPr kumimoji="1" lang="zh-CN" altLang="en-US" dirty="0"/>
              <a:t>数的和对</a:t>
            </a:r>
            <a:r>
              <a:rPr kumimoji="1" lang="en-US" altLang="zh-CN" dirty="0"/>
              <a:t>1007</a:t>
            </a:r>
            <a:r>
              <a:rPr kumimoji="1" lang="zh-CN" altLang="en-US" dirty="0"/>
              <a:t>求余后的值，试补全程序。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5362" y="885060"/>
            <a:ext cx="5884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举例来说，</a:t>
            </a:r>
            <a:r>
              <a:rPr kumimoji="1" lang="en-US" altLang="zh-CN" dirty="0"/>
              <a:t>4</a:t>
            </a:r>
            <a:r>
              <a:rPr kumimoji="1" lang="zh-CN" altLang="en-US" dirty="0"/>
              <a:t>的所有约数是</a:t>
            </a:r>
            <a:r>
              <a:rPr kumimoji="1" lang="en-US" altLang="zh-CN" dirty="0"/>
              <a:t>1</a:t>
            </a:r>
            <a:r>
              <a:rPr kumimoji="1" lang="zh-CN" altLang="en-US" dirty="0"/>
              <a:t>，</a:t>
            </a:r>
            <a:r>
              <a:rPr kumimoji="1" lang="en-US" altLang="zh-CN" dirty="0"/>
              <a:t>2</a:t>
            </a:r>
            <a:r>
              <a:rPr kumimoji="1" lang="zh-CN" altLang="en-US" dirty="0"/>
              <a:t>，</a:t>
            </a:r>
            <a:r>
              <a:rPr kumimoji="1" lang="en-US" altLang="zh-CN" dirty="0"/>
              <a:t>4</a:t>
            </a:r>
            <a:r>
              <a:rPr kumimoji="1" lang="zh-CN" altLang="en-US" dirty="0"/>
              <a:t>。</a:t>
            </a:r>
            <a:r>
              <a:rPr kumimoji="1" lang="en-US" altLang="zh-CN" dirty="0"/>
              <a:t>1</a:t>
            </a:r>
            <a:r>
              <a:rPr kumimoji="1" lang="zh-CN" altLang="en-US" dirty="0"/>
              <a:t>和</a:t>
            </a:r>
            <a:r>
              <a:rPr kumimoji="1" lang="en-US" altLang="zh-CN" dirty="0"/>
              <a:t>2</a:t>
            </a:r>
            <a:r>
              <a:rPr kumimoji="1" lang="zh-CN" altLang="en-US" dirty="0"/>
              <a:t>的最大公约</a:t>
            </a:r>
            <a:endParaRPr kumimoji="1" lang="en-US" altLang="zh-CN" dirty="0"/>
          </a:p>
          <a:p>
            <a:r>
              <a:rPr kumimoji="1" lang="zh-CN" altLang="en-US" dirty="0"/>
              <a:t>数为</a:t>
            </a:r>
            <a:r>
              <a:rPr kumimoji="1" lang="en-US" altLang="zh-CN" dirty="0"/>
              <a:t>1</a:t>
            </a:r>
            <a:r>
              <a:rPr kumimoji="1" lang="zh-CN" altLang="en-US" dirty="0"/>
              <a:t>；</a:t>
            </a:r>
            <a:r>
              <a:rPr kumimoji="1" lang="en-US" altLang="zh-CN" dirty="0"/>
              <a:t>2</a:t>
            </a:r>
            <a:r>
              <a:rPr kumimoji="1" lang="zh-CN" altLang="en-US" dirty="0"/>
              <a:t>和</a:t>
            </a:r>
            <a:r>
              <a:rPr kumimoji="1" lang="en-US" altLang="zh-CN" dirty="0"/>
              <a:t>4</a:t>
            </a:r>
            <a:r>
              <a:rPr kumimoji="1" lang="zh-CN" altLang="en-US" dirty="0"/>
              <a:t>的最大公约数为</a:t>
            </a:r>
            <a:r>
              <a:rPr kumimoji="1" lang="en-US" altLang="zh-CN" dirty="0"/>
              <a:t>2</a:t>
            </a:r>
            <a:r>
              <a:rPr kumimoji="1" lang="zh-CN" altLang="en-US" dirty="0"/>
              <a:t>；</a:t>
            </a:r>
            <a:r>
              <a:rPr kumimoji="1" lang="en-US" altLang="zh-CN" dirty="0"/>
              <a:t>1</a:t>
            </a:r>
            <a:r>
              <a:rPr kumimoji="1" lang="zh-CN" altLang="en-US" dirty="0"/>
              <a:t>和</a:t>
            </a:r>
            <a:r>
              <a:rPr kumimoji="1" lang="en-US" altLang="zh-CN" dirty="0"/>
              <a:t>4</a:t>
            </a:r>
            <a:r>
              <a:rPr kumimoji="1" lang="zh-CN" altLang="en-US" dirty="0"/>
              <a:t>的最大公约数为</a:t>
            </a:r>
            <a:r>
              <a:rPr kumimoji="1" lang="en-US" altLang="zh-CN" dirty="0"/>
              <a:t>1</a:t>
            </a:r>
            <a:r>
              <a:rPr kumimoji="1" lang="zh-CN" altLang="en-US" dirty="0"/>
              <a:t>。</a:t>
            </a:r>
            <a:endParaRPr kumimoji="1" lang="en-US" altLang="zh-CN" dirty="0"/>
          </a:p>
          <a:p>
            <a:r>
              <a:rPr kumimoji="1" lang="zh-CN" altLang="en-US" dirty="0"/>
              <a:t>于是答案是</a:t>
            </a:r>
            <a:r>
              <a:rPr kumimoji="1" lang="en-US" altLang="zh-CN" dirty="0"/>
              <a:t>1+2+1=4</a:t>
            </a:r>
            <a:r>
              <a:rPr kumimoji="1" lang="zh-CN" altLang="en-US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85362" y="1931956"/>
                <a:ext cx="4812536" cy="649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dirty="0"/>
                  <a:t>要求</a:t>
                </a:r>
                <a:r>
                  <a:rPr kumimoji="1" lang="en-US" altLang="zh-CN" dirty="0" err="1"/>
                  <a:t>getDrivisor</a:t>
                </a:r>
                <a:r>
                  <a:rPr kumimoji="1" lang="zh-CN" altLang="en-US" dirty="0"/>
                  <a:t>函数的复杂度为</a:t>
                </a:r>
                <a:r>
                  <a:rPr kumimoji="1" lang="en-US" altLang="zh-CN" dirty="0"/>
                  <a:t>O(</a:t>
                </a:r>
                <a:r>
                  <a:rPr kumimoji="1" lang="en-US" altLang="zh-CN" dirty="0" err="1"/>
                  <a:t>logmax</a:t>
                </a:r>
                <a:r>
                  <a:rPr kumimoji="1" lang="en-US" altLang="zh-CN" dirty="0"/>
                  <a:t>(</a:t>
                </a:r>
                <a:r>
                  <a:rPr kumimoji="1" lang="en-US" altLang="zh-CN" dirty="0" err="1"/>
                  <a:t>a,b</a:t>
                </a:r>
                <a:r>
                  <a:rPr kumimoji="1" lang="en-US" altLang="zh-CN" dirty="0"/>
                  <a:t>))</a:t>
                </a:r>
              </a:p>
              <a:p>
                <a:r>
                  <a:rPr kumimoji="1" lang="en-US" altLang="zh-CN" dirty="0" err="1"/>
                  <a:t>Gcd</a:t>
                </a:r>
                <a:r>
                  <a:rPr kumimoji="1" lang="zh-CN" altLang="en-US" dirty="0"/>
                  <a:t>函数的复杂度是</a:t>
                </a:r>
                <a:r>
                  <a:rPr kumimoji="1" lang="en-US" altLang="zh-CN" dirty="0"/>
                  <a:t>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kumimoji="1" lang="en-US" altLang="zh-CN" dirty="0"/>
                  <a:t>)</a:t>
                </a:r>
                <a:r>
                  <a:rPr kumimoji="1" lang="zh-CN" altLang="en-US" dirty="0"/>
                  <a:t>。</a:t>
                </a: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62" y="1931956"/>
                <a:ext cx="4812536" cy="649409"/>
              </a:xfrm>
              <a:prstGeom prst="rect">
                <a:avLst/>
              </a:prstGeom>
              <a:blipFill rotWithShape="1">
                <a:blip r:embed="rId2"/>
                <a:stretch>
                  <a:fillRect l="-5" t="-44" r="2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hlinkClick r:id="rId3"/>
          </p:cNvPr>
          <p:cNvSpPr txBox="1"/>
          <p:nvPr/>
        </p:nvSpPr>
        <p:spPr>
          <a:xfrm>
            <a:off x="464024" y="6373505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hlinkClick r:id="rId3"/>
              </a:rPr>
              <a:t>answer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2"/>
              <p:cNvGraphicFramePr>
                <a:graphicFrameLocks noGrp="1"/>
              </p:cNvGraphicFramePr>
              <p:nvPr/>
            </p:nvGraphicFramePr>
            <p:xfrm>
              <a:off x="45494" y="2704931"/>
              <a:ext cx="6050507" cy="25816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92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450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362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位置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解释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答案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空</a:t>
                          </a:r>
                          <a:r>
                            <a:rPr lang="en-US" altLang="zh-CN" sz="1400" dirty="0"/>
                            <a:t>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找小于</a:t>
                          </a:r>
                          <a:r>
                            <a:rPr lang="en-US" altLang="zh-CN" sz="1400" dirty="0"/>
                            <a:t>sqrt(n)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err="1"/>
                            <a:t>i</a:t>
                          </a:r>
                          <a:r>
                            <a:rPr lang="zh-CN" altLang="en-US" sz="1400" dirty="0"/>
                            <a:t>*</a:t>
                          </a:r>
                          <a:r>
                            <a:rPr lang="en-US" altLang="zh-CN" sz="1400" dirty="0" err="1"/>
                            <a:t>i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空</a:t>
                          </a:r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n</a:t>
                          </a:r>
                          <a:r>
                            <a:rPr lang="zh-CN" altLang="en-US" sz="1400" dirty="0"/>
                            <a:t>刚好为</a:t>
                          </a:r>
                          <a:r>
                            <a:rPr lang="en-US" altLang="zh-CN" sz="1400" dirty="0" err="1"/>
                            <a:t>i</a:t>
                          </a:r>
                          <a:r>
                            <a:rPr lang="zh-CN" altLang="en-US" sz="1400" dirty="0"/>
                            <a:t>平方时，</a:t>
                          </a:r>
                          <a:r>
                            <a:rPr lang="en-US" altLang="zh-CN" sz="1400" dirty="0" err="1"/>
                            <a:t>i</a:t>
                          </a:r>
                          <a:r>
                            <a:rPr lang="zh-CN" altLang="en-US" sz="1400" dirty="0"/>
                            <a:t>只能算一个约数 </a:t>
                          </a:r>
                          <a:r>
                            <a:rPr lang="en-US" altLang="zh-CN" sz="1400" dirty="0"/>
                            <a:t>n=</a:t>
                          </a:r>
                          <a:r>
                            <a:rPr lang="en-US" altLang="zh-CN" sz="1400" dirty="0" err="1"/>
                            <a:t>i</a:t>
                          </a:r>
                          <a:r>
                            <a:rPr lang="zh-CN" altLang="en-US" sz="1400" dirty="0"/>
                            <a:t>*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n/</a:t>
                          </a:r>
                          <a:r>
                            <a:rPr lang="en-US" altLang="zh-CN" sz="1400" dirty="0" err="1"/>
                            <a:t>i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空</a:t>
                          </a:r>
                          <a:r>
                            <a:rPr lang="en-US" altLang="zh-CN" sz="1400" dirty="0"/>
                            <a:t>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 err="1"/>
                            <a:t>gcd</a:t>
                          </a:r>
                          <a:r>
                            <a:rPr lang="zh-CN" altLang="en-US" sz="1400" dirty="0"/>
                            <a:t>辗转相除法，用一个数</a:t>
                          </a:r>
                          <a:r>
                            <a:rPr lang="en-US" altLang="zh-CN" sz="1400" dirty="0"/>
                            <a:t>a</a:t>
                          </a:r>
                          <a:r>
                            <a:rPr lang="zh-CN" altLang="en-US" sz="1400" dirty="0"/>
                            <a:t>除以另一个数</a:t>
                          </a:r>
                          <a:r>
                            <a:rPr lang="en-US" altLang="zh-CN" sz="1400" dirty="0"/>
                            <a:t>b</a:t>
                          </a:r>
                          <a:r>
                            <a:rPr lang="zh-CN" altLang="en-US" sz="1400" dirty="0"/>
                            <a:t>，再用出现的余数</a:t>
                          </a:r>
                          <a:r>
                            <a:rPr lang="en-US" altLang="zh-CN" sz="1400" dirty="0"/>
                            <a:t>(</a:t>
                          </a:r>
                          <a:r>
                            <a:rPr lang="zh-CN" altLang="en-US" sz="1400" dirty="0"/>
                            <a:t>第一余数</a:t>
                          </a:r>
                          <a:r>
                            <a:rPr lang="en-US" altLang="zh-CN" sz="1400" dirty="0"/>
                            <a:t>)</a:t>
                          </a:r>
                          <a:r>
                            <a:rPr lang="zh-CN" altLang="en-US" sz="1400" dirty="0"/>
                            <a:t>除</a:t>
                          </a:r>
                          <a:r>
                            <a:rPr lang="en-US" altLang="zh-CN" sz="1400" dirty="0"/>
                            <a:t>b</a:t>
                          </a:r>
                          <a:r>
                            <a:rPr lang="zh-CN" altLang="en-US" sz="1400" dirty="0"/>
                            <a:t>，再用出现的余数</a:t>
                          </a:r>
                          <a:r>
                            <a:rPr lang="en-US" altLang="zh-CN" sz="1400" dirty="0"/>
                            <a:t>(</a:t>
                          </a:r>
                          <a:r>
                            <a:rPr lang="zh-CN" altLang="en-US" sz="1400" dirty="0"/>
                            <a:t>第二余数</a:t>
                          </a:r>
                          <a:r>
                            <a:rPr lang="en-US" altLang="zh-CN" sz="1400" dirty="0"/>
                            <a:t>)</a:t>
                          </a:r>
                          <a:r>
                            <a:rPr lang="zh-CN" altLang="en-US" sz="1400" dirty="0"/>
                            <a:t>去除第一余数，如此反复，直到最后余数为</a:t>
                          </a:r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return</a:t>
                          </a:r>
                          <a:r>
                            <a:rPr lang="zh-CN" altLang="en-US" sz="1400" dirty="0"/>
                            <a:t> </a:t>
                          </a:r>
                          <a:r>
                            <a:rPr lang="en-US" altLang="zh-CN" sz="1400" dirty="0"/>
                            <a:t>a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空</a:t>
                          </a:r>
                          <a:r>
                            <a:rPr lang="en-US" altLang="zh-CN" sz="1400" dirty="0"/>
                            <a:t>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err="1"/>
                            <a:t>a%b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空</a:t>
                          </a:r>
                          <a:r>
                            <a:rPr lang="en-US" altLang="zh-CN" sz="1400" dirty="0"/>
                            <a:t>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可以算出所有约数最大公约数累加和</a:t>
                          </a:r>
                          <a:endParaRPr lang="en-US" altLang="zh-CN" sz="1400" dirty="0"/>
                        </a:p>
                        <a:p>
                          <a:r>
                            <a:rPr lang="zh-CN" altLang="en-US" sz="1400"/>
                            <a:t>另有</a:t>
                          </a:r>
                          <a:r>
                            <a:rPr lang="en-US" altLang="zh-CN" sz="1400" dirty="0"/>
                            <a:t>(</a:t>
                          </a:r>
                          <a:r>
                            <a:rPr lang="en-US" altLang="zh-CN" sz="1400" dirty="0" err="1"/>
                            <a:t>x+y</a:t>
                          </a:r>
                          <a:r>
                            <a:rPr lang="en-US" altLang="zh-CN" sz="1400" dirty="0"/>
                            <a:t>)%p=(</a:t>
                          </a:r>
                          <a:r>
                            <a:rPr lang="en-US" altLang="zh-CN" sz="1400" dirty="0" err="1"/>
                            <a:t>x%p+y%p</a:t>
                          </a:r>
                          <a:r>
                            <a:rPr lang="en-US" altLang="zh-CN" sz="1400" dirty="0"/>
                            <a:t>)%p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err="1"/>
                            <a:t>ans+gcd</a:t>
                          </a:r>
                          <a:r>
                            <a:rPr lang="en-US" altLang="zh-CN" sz="1400" dirty="0"/>
                            <a:t>(a[</a:t>
                          </a:r>
                          <a:r>
                            <a:rPr lang="en-US" altLang="zh-CN" sz="1400" dirty="0" err="1"/>
                            <a:t>i</a:t>
                          </a:r>
                          <a:r>
                            <a:rPr lang="en-US" altLang="zh-CN" sz="1400" dirty="0"/>
                            <a:t>],a[j])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2"/>
              <p:cNvGraphicFramePr>
                <a:graphicFrameLocks noGrp="1"/>
              </p:cNvGraphicFramePr>
              <p:nvPr/>
            </p:nvGraphicFramePr>
            <p:xfrm>
              <a:off x="45494" y="2704931"/>
              <a:ext cx="6050507" cy="25816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9210"/>
                    <a:gridCol w="3945096"/>
                    <a:gridCol w="153620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位置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解释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答案</a:t>
                          </a:r>
                          <a:endParaRPr lang="zh-CN" alt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空</a:t>
                          </a:r>
                          <a:r>
                            <a:rPr lang="en-US" altLang="zh-CN" sz="1400" dirty="0"/>
                            <a:t>1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找小于</a:t>
                          </a:r>
                          <a:r>
                            <a:rPr lang="en-US" altLang="zh-CN" sz="1400" dirty="0"/>
                            <a:t>sqrt(n)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err="1"/>
                            <a:t>i</a:t>
                          </a:r>
                          <a:r>
                            <a:rPr lang="zh-CN" altLang="en-US" sz="1400" dirty="0"/>
                            <a:t>*</a:t>
                          </a:r>
                          <a:r>
                            <a:rPr lang="en-US" altLang="zh-CN" sz="1400" dirty="0" err="1"/>
                            <a:t>i</a:t>
                          </a:r>
                          <a:endParaRPr lang="zh-CN" alt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空</a:t>
                          </a:r>
                          <a:r>
                            <a:rPr lang="en-US" altLang="zh-CN" sz="1400" dirty="0"/>
                            <a:t>2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n/</a:t>
                          </a:r>
                          <a:r>
                            <a:rPr lang="en-US" altLang="zh-CN" sz="1400" dirty="0" err="1"/>
                            <a:t>i</a:t>
                          </a:r>
                          <a:endParaRPr lang="zh-CN" alt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空</a:t>
                          </a:r>
                          <a:r>
                            <a:rPr lang="en-US" altLang="zh-CN" sz="1400" dirty="0"/>
                            <a:t>3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altLang="zh-CN" sz="1400" dirty="0" err="1"/>
                            <a:t>gcd</a:t>
                          </a:r>
                          <a:r>
                            <a:rPr lang="zh-CN" altLang="en-US" sz="1400" dirty="0"/>
                            <a:t>辗转相除法，用一个数</a:t>
                          </a:r>
                          <a:r>
                            <a:rPr lang="en-US" altLang="zh-CN" sz="1400" dirty="0"/>
                            <a:t>a</a:t>
                          </a:r>
                          <a:r>
                            <a:rPr lang="zh-CN" altLang="en-US" sz="1400" dirty="0"/>
                            <a:t>除以另一个数</a:t>
                          </a:r>
                          <a:r>
                            <a:rPr lang="en-US" altLang="zh-CN" sz="1400" dirty="0"/>
                            <a:t>b</a:t>
                          </a:r>
                          <a:r>
                            <a:rPr lang="zh-CN" altLang="en-US" sz="1400" dirty="0"/>
                            <a:t>，再用出现的余数</a:t>
                          </a:r>
                          <a:r>
                            <a:rPr lang="en-US" altLang="zh-CN" sz="1400" dirty="0"/>
                            <a:t>(</a:t>
                          </a:r>
                          <a:r>
                            <a:rPr lang="zh-CN" altLang="en-US" sz="1400" dirty="0"/>
                            <a:t>第一余数</a:t>
                          </a:r>
                          <a:r>
                            <a:rPr lang="en-US" altLang="zh-CN" sz="1400" dirty="0"/>
                            <a:t>)</a:t>
                          </a:r>
                          <a:r>
                            <a:rPr lang="zh-CN" altLang="en-US" sz="1400" dirty="0"/>
                            <a:t>除</a:t>
                          </a:r>
                          <a:r>
                            <a:rPr lang="en-US" altLang="zh-CN" sz="1400" dirty="0"/>
                            <a:t>b</a:t>
                          </a:r>
                          <a:r>
                            <a:rPr lang="zh-CN" altLang="en-US" sz="1400" dirty="0"/>
                            <a:t>，再用出现的余数</a:t>
                          </a:r>
                          <a:r>
                            <a:rPr lang="en-US" altLang="zh-CN" sz="1400" dirty="0"/>
                            <a:t>(</a:t>
                          </a:r>
                          <a:r>
                            <a:rPr lang="zh-CN" altLang="en-US" sz="1400" dirty="0"/>
                            <a:t>第二余数</a:t>
                          </a:r>
                          <a:r>
                            <a:rPr lang="en-US" altLang="zh-CN" sz="1400" dirty="0"/>
                            <a:t>)</a:t>
                          </a:r>
                          <a:r>
                            <a:rPr lang="zh-CN" altLang="en-US" sz="1400" dirty="0"/>
                            <a:t>去除第一余数，如此反复，直到最后余数为</a:t>
                          </a:r>
                          <a:r>
                            <a:rPr lang="en-US" altLang="zh-CN" sz="1400" dirty="0"/>
                            <a:t>0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return</a:t>
                          </a:r>
                          <a:r>
                            <a:rPr lang="zh-CN" altLang="en-US" sz="1400" dirty="0"/>
                            <a:t> </a:t>
                          </a:r>
                          <a:r>
                            <a:rPr lang="en-US" altLang="zh-CN" sz="1400" dirty="0"/>
                            <a:t>a</a:t>
                          </a:r>
                          <a:endParaRPr lang="zh-CN" alt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空</a:t>
                          </a:r>
                          <a:r>
                            <a:rPr lang="en-US" altLang="zh-CN" sz="1400" dirty="0"/>
                            <a:t>4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err="1"/>
                            <a:t>a%b</a:t>
                          </a:r>
                          <a:endParaRPr lang="zh-CN" alt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空</a:t>
                          </a:r>
                          <a:r>
                            <a:rPr lang="en-US" altLang="zh-CN" sz="1400" dirty="0"/>
                            <a:t>5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/>
                            <a:t>可以算出所有约数最大公约数累加和</a:t>
                          </a:r>
                          <a:endParaRPr lang="en-US" altLang="zh-CN" sz="1400" dirty="0"/>
                        </a:p>
                        <a:p>
                          <a:r>
                            <a:rPr lang="zh-CN" altLang="en-US" sz="1400"/>
                            <a:t>另有</a:t>
                          </a:r>
                          <a:r>
                            <a:rPr lang="en-US" altLang="zh-CN" sz="1400" dirty="0"/>
                            <a:t>(</a:t>
                          </a:r>
                          <a:r>
                            <a:rPr lang="en-US" altLang="zh-CN" sz="1400" dirty="0" err="1"/>
                            <a:t>x+y</a:t>
                          </a:r>
                          <a:r>
                            <a:rPr lang="en-US" altLang="zh-CN" sz="1400" dirty="0"/>
                            <a:t>)%p=(</a:t>
                          </a:r>
                          <a:r>
                            <a:rPr lang="en-US" altLang="zh-CN" sz="1400" dirty="0" err="1"/>
                            <a:t>x%p+y%p</a:t>
                          </a:r>
                          <a:r>
                            <a:rPr lang="en-US" altLang="zh-CN" sz="1400" dirty="0"/>
                            <a:t>)%p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err="1"/>
                            <a:t>ans+gcd</a:t>
                          </a:r>
                          <a:r>
                            <a:rPr lang="en-US" altLang="zh-CN" sz="1400" dirty="0"/>
                            <a:t>(a[</a:t>
                          </a:r>
                          <a:r>
                            <a:rPr lang="en-US" altLang="zh-CN" sz="1400" dirty="0" err="1"/>
                            <a:t>i</a:t>
                          </a:r>
                          <a:r>
                            <a:rPr lang="en-US" altLang="zh-CN" sz="1400" dirty="0"/>
                            <a:t>],a[j])</a:t>
                          </a:r>
                          <a:endParaRPr lang="zh-CN" alt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1703" y="491096"/>
            <a:ext cx="10515600" cy="621012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dirty="0"/>
              <a:t>1MiB</a:t>
            </a:r>
            <a:r>
              <a:rPr kumimoji="1" lang="zh-CN" altLang="en-US" dirty="0"/>
              <a:t>等于</a:t>
            </a:r>
            <a:r>
              <a:rPr kumimoji="1" lang="en-US" altLang="zh-CN" dirty="0"/>
              <a:t>(</a:t>
            </a:r>
            <a:r>
              <a:rPr kumimoji="1" lang="zh-CN" altLang="en-US" dirty="0"/>
              <a:t>       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89686" y="1779373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A.</a:t>
            </a:r>
            <a:r>
              <a:rPr kumimoji="1" lang="zh-CN" altLang="en-US" dirty="0"/>
              <a:t>   </a:t>
            </a:r>
            <a:r>
              <a:rPr kumimoji="1" lang="en-US" altLang="zh-CN" dirty="0"/>
              <a:t>1000</a:t>
            </a:r>
            <a:r>
              <a:rPr kumimoji="1" lang="zh-CN" altLang="en-US" dirty="0"/>
              <a:t>字节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67098" y="1799964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B.</a:t>
            </a:r>
            <a:r>
              <a:rPr kumimoji="1" lang="zh-CN" altLang="en-US" dirty="0"/>
              <a:t>   </a:t>
            </a:r>
            <a:r>
              <a:rPr kumimoji="1" lang="en-US" altLang="zh-CN" dirty="0"/>
              <a:t>1024</a:t>
            </a:r>
            <a:r>
              <a:rPr kumimoji="1" lang="zh-CN" altLang="en-US" dirty="0"/>
              <a:t>字节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66831" y="1795842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C.</a:t>
            </a:r>
            <a:r>
              <a:rPr kumimoji="1" lang="zh-CN" altLang="en-US" dirty="0"/>
              <a:t>   </a:t>
            </a:r>
            <a:r>
              <a:rPr kumimoji="1" lang="en-US" altLang="zh-CN" dirty="0"/>
              <a:t>1000</a:t>
            </a:r>
            <a:r>
              <a:rPr kumimoji="1" lang="zh-CN" altLang="en-US" dirty="0"/>
              <a:t>*</a:t>
            </a:r>
            <a:r>
              <a:rPr kumimoji="1" lang="en-US" altLang="zh-CN" dirty="0"/>
              <a:t>1000</a:t>
            </a:r>
            <a:r>
              <a:rPr kumimoji="1" lang="zh-CN" altLang="en-US" dirty="0"/>
              <a:t>字节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74074" y="1779373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D.</a:t>
            </a:r>
            <a:r>
              <a:rPr kumimoji="1" lang="zh-CN" altLang="en-US" dirty="0"/>
              <a:t>    </a:t>
            </a:r>
            <a:r>
              <a:rPr kumimoji="1" lang="en-US" altLang="zh-CN" dirty="0"/>
              <a:t>1024</a:t>
            </a:r>
            <a:r>
              <a:rPr kumimoji="1" lang="zh-CN" altLang="en-US" dirty="0"/>
              <a:t>*</a:t>
            </a:r>
            <a:r>
              <a:rPr kumimoji="1" lang="en-US" altLang="zh-CN" dirty="0"/>
              <a:t>1024</a:t>
            </a:r>
            <a:r>
              <a:rPr kumimoji="1" lang="zh-CN" altLang="en-US" dirty="0"/>
              <a:t>字节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82562" y="491096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</a:rPr>
              <a:t>D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59243" y="3447535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Bit</a:t>
            </a:r>
            <a:r>
              <a:rPr kumimoji="1" lang="zh-CN" altLang="en-US" dirty="0"/>
              <a:t>   </a:t>
            </a:r>
            <a:r>
              <a:rPr kumimoji="1" lang="en-US" altLang="zh-CN" dirty="0"/>
              <a:t>Byte</a:t>
            </a:r>
            <a:r>
              <a:rPr kumimoji="1" lang="zh-CN" altLang="en-US" dirty="0"/>
              <a:t>    </a:t>
            </a:r>
            <a:r>
              <a:rPr kumimoji="1" lang="en-US" altLang="zh-CN" dirty="0"/>
              <a:t>KiB</a:t>
            </a:r>
            <a:r>
              <a:rPr kumimoji="1" lang="zh-CN" altLang="en-US" dirty="0"/>
              <a:t>    </a:t>
            </a:r>
            <a:r>
              <a:rPr kumimoji="1" lang="en-US" altLang="zh-CN" dirty="0"/>
              <a:t>MiB</a:t>
            </a:r>
            <a:r>
              <a:rPr kumimoji="1" lang="zh-CN" altLang="en-US" dirty="0"/>
              <a:t>    </a:t>
            </a:r>
            <a:r>
              <a:rPr kumimoji="1" lang="en-US" altLang="zh-CN" dirty="0"/>
              <a:t>GiB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135" y="466381"/>
            <a:ext cx="10515600" cy="621014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 dirty="0"/>
              <a:t>广域网的英文缩写</a:t>
            </a:r>
            <a:r>
              <a:rPr kumimoji="1" lang="en-US" altLang="zh-CN" dirty="0"/>
              <a:t>(</a:t>
            </a:r>
            <a:r>
              <a:rPr kumimoji="1" lang="zh-CN" altLang="en-US" dirty="0"/>
              <a:t>     </a:t>
            </a:r>
            <a:r>
              <a:rPr kumimoji="1" lang="en-US" altLang="zh-CN" dirty="0"/>
              <a:t>)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02043" y="149516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A.</a:t>
            </a:r>
            <a:r>
              <a:rPr kumimoji="1" lang="zh-CN" altLang="en-US" dirty="0"/>
              <a:t>  </a:t>
            </a:r>
            <a:r>
              <a:rPr kumimoji="1" lang="en-US" altLang="zh-CN" dirty="0"/>
              <a:t>LAN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056647" y="1456727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B.</a:t>
            </a:r>
            <a:r>
              <a:rPr kumimoji="1" lang="zh-CN" altLang="en-US" dirty="0"/>
              <a:t>   </a:t>
            </a:r>
            <a:r>
              <a:rPr kumimoji="1" lang="en-US" altLang="zh-CN" dirty="0"/>
              <a:t>WAN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069223" y="1495168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C.</a:t>
            </a:r>
            <a:r>
              <a:rPr kumimoji="1" lang="zh-CN" altLang="en-US" dirty="0"/>
              <a:t>  </a:t>
            </a:r>
            <a:r>
              <a:rPr kumimoji="1" lang="en-US" altLang="zh-CN" dirty="0"/>
              <a:t>MAN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9022488" y="1456727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D.</a:t>
            </a:r>
            <a:r>
              <a:rPr kumimoji="1" lang="zh-CN" altLang="en-US" dirty="0"/>
              <a:t>    </a:t>
            </a:r>
            <a:r>
              <a:rPr kumimoji="1" lang="en-US" altLang="zh-CN" dirty="0"/>
              <a:t>LNA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719384" y="466381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B</a:t>
            </a:r>
          </a:p>
          <a:p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87970" y="2103047"/>
            <a:ext cx="373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LAN:</a:t>
            </a:r>
            <a:r>
              <a:rPr kumimoji="1" lang="zh-CN" altLang="en-US" dirty="0"/>
              <a:t>  局域网</a:t>
            </a:r>
            <a:r>
              <a:rPr kumimoji="1" lang="en-US" altLang="zh-CN" dirty="0"/>
              <a:t>(Local</a:t>
            </a:r>
            <a:r>
              <a:rPr kumimoji="1" lang="zh-CN" altLang="en-US" dirty="0"/>
              <a:t>   </a:t>
            </a:r>
            <a:r>
              <a:rPr kumimoji="1" lang="en-US" altLang="zh-CN" dirty="0"/>
              <a:t>Area</a:t>
            </a:r>
            <a:r>
              <a:rPr kumimoji="1" lang="zh-CN" altLang="en-US" dirty="0"/>
              <a:t>  </a:t>
            </a:r>
            <a:r>
              <a:rPr kumimoji="1" lang="en-US" altLang="zh-CN" dirty="0"/>
              <a:t>Network)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87970" y="2685185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WAN</a:t>
            </a:r>
            <a:r>
              <a:rPr kumimoji="1" lang="zh-CN" altLang="en-US" dirty="0"/>
              <a:t>：广域网</a:t>
            </a:r>
            <a:r>
              <a:rPr kumimoji="1" lang="en-US" altLang="zh-CN" dirty="0"/>
              <a:t>(Wide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Area</a:t>
            </a:r>
            <a:r>
              <a:rPr kumimoji="1" lang="zh-CN" altLang="en-US" dirty="0"/>
              <a:t>  </a:t>
            </a:r>
            <a:r>
              <a:rPr kumimoji="1" lang="en-US" altLang="zh-CN" dirty="0"/>
              <a:t>Network)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846361" y="3308505"/>
            <a:ext cx="466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MAN</a:t>
            </a:r>
            <a:r>
              <a:rPr kumimoji="1" lang="zh-CN" altLang="en-US" dirty="0"/>
              <a:t>： 城域网</a:t>
            </a:r>
            <a:r>
              <a:rPr kumimoji="1" lang="en-US" altLang="zh-CN" dirty="0"/>
              <a:t>(Metropolitan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Area</a:t>
            </a:r>
            <a:r>
              <a:rPr kumimoji="1" lang="zh-CN" altLang="en-US" dirty="0"/>
              <a:t>   </a:t>
            </a:r>
            <a:r>
              <a:rPr kumimoji="1" lang="en-US" altLang="zh-CN" dirty="0"/>
              <a:t>Network)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902043" y="388943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LNA</a:t>
            </a:r>
            <a:r>
              <a:rPr kumimoji="1" lang="zh-CN" altLang="en-US" dirty="0"/>
              <a:t>：低噪音放大器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579138" y="2440106"/>
            <a:ext cx="329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www</a:t>
            </a:r>
            <a:r>
              <a:rPr kumimoji="1" lang="zh-CN" altLang="en-US" dirty="0"/>
              <a:t>     万维网</a:t>
            </a:r>
            <a:r>
              <a:rPr kumimoji="1" lang="en-US" altLang="zh-CN" dirty="0"/>
              <a:t>world</a:t>
            </a:r>
            <a:r>
              <a:rPr kumimoji="1" lang="zh-CN" altLang="en-US" dirty="0"/>
              <a:t>  </a:t>
            </a:r>
            <a:r>
              <a:rPr kumimoji="1" lang="en-US" altLang="zh-CN" dirty="0"/>
              <a:t>wide</a:t>
            </a:r>
            <a:r>
              <a:rPr kumimoji="1" lang="zh-CN" altLang="en-US" dirty="0"/>
              <a:t> </a:t>
            </a:r>
            <a:r>
              <a:rPr kumimoji="1" lang="en-US" altLang="zh-CN" dirty="0"/>
              <a:t>web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579138" y="2978299"/>
            <a:ext cx="331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IoT</a:t>
            </a:r>
            <a:r>
              <a:rPr kumimoji="1" lang="zh-CN" altLang="en-US" dirty="0"/>
              <a:t>      </a:t>
            </a:r>
            <a:r>
              <a:rPr lang="zh-CN" altLang="en-US" dirty="0"/>
              <a:t>物联网</a:t>
            </a:r>
            <a:r>
              <a:rPr lang="en-US" altLang="zh-CN" dirty="0"/>
              <a:t>I</a:t>
            </a:r>
            <a:r>
              <a:rPr lang="en-GB" altLang="zh-CN" dirty="0" err="1"/>
              <a:t>nternet</a:t>
            </a:r>
            <a:r>
              <a:rPr lang="en-GB" altLang="zh-CN" dirty="0"/>
              <a:t> of Things</a:t>
            </a:r>
            <a:endParaRPr kumimoji="1"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191157" y="5030548"/>
            <a:ext cx="90109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B2B：（Business to Business）企业对企业的电子商务，如阿里巴巴。</a:t>
            </a:r>
          </a:p>
          <a:p>
            <a:r>
              <a:rPr lang="zh-CN" altLang="en-US" dirty="0"/>
              <a:t>B2C：（Business to Customer）企业对个人的电子商务，如京东。</a:t>
            </a:r>
          </a:p>
          <a:p>
            <a:r>
              <a:rPr lang="zh-CN" altLang="en-US" dirty="0"/>
              <a:t>C2C：（Customer to Customer）个人对个人的电子商务，如淘宝。</a:t>
            </a:r>
          </a:p>
          <a:p>
            <a:r>
              <a:rPr lang="zh-CN" altLang="en-US" dirty="0"/>
              <a:t>O2O：（Online to Offline）线上对线下，线下商务与线上推广相结合。</a:t>
            </a:r>
          </a:p>
          <a:p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563057" y="3396556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大数据   </a:t>
            </a:r>
            <a:r>
              <a:rPr kumimoji="1" lang="en-US" altLang="zh-CN" dirty="0"/>
              <a:t>Big</a:t>
            </a:r>
            <a:r>
              <a:rPr kumimoji="1" lang="zh-CN" altLang="en-US" dirty="0"/>
              <a:t> 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579138" y="385363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云计算    </a:t>
            </a:r>
            <a:r>
              <a:rPr kumimoji="1" lang="en-US" altLang="zh-CN" dirty="0"/>
              <a:t>cloud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computing</a:t>
            </a:r>
            <a:endParaRPr kumimoji="1"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672971" y="4353006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b="0" i="0" dirty="0">
                <a:effectLst/>
                <a:latin typeface="Arial" panose="020B0704020202020204" pitchFamily="34" charset="0"/>
              </a:rPr>
              <a:t>AI</a:t>
            </a:r>
            <a:r>
              <a:rPr lang="zh-CN" altLang="en-US" dirty="0">
                <a:solidFill>
                  <a:srgbClr val="333333"/>
                </a:solidFill>
                <a:latin typeface="Arial" panose="020B0704020202020204" pitchFamily="34" charset="0"/>
              </a:rPr>
              <a:t>      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704020202020204" pitchFamily="34" charset="0"/>
              </a:rPr>
              <a:t>人工智能（</a:t>
            </a:r>
            <a:r>
              <a:rPr lang="en-GB" altLang="zh-CN" b="0" i="0" dirty="0">
                <a:solidFill>
                  <a:srgbClr val="333333"/>
                </a:solidFill>
                <a:effectLst/>
                <a:latin typeface="Arial" panose="020B0704020202020204" pitchFamily="34" charset="0"/>
              </a:rPr>
              <a:t>Artificial Intelligence</a:t>
            </a:r>
            <a:r>
              <a:rPr lang="zh-CN" altLang="en-GB" b="0" i="0" dirty="0">
                <a:solidFill>
                  <a:srgbClr val="333333"/>
                </a:solidFill>
                <a:effectLst/>
                <a:latin typeface="Arial" panose="020B0704020202020204" pitchFamily="34" charset="0"/>
              </a:rPr>
              <a:t>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849442"/>
            <a:ext cx="10515600" cy="608655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 dirty="0"/>
              <a:t>中国计算机学会于</a:t>
            </a:r>
            <a:r>
              <a:rPr kumimoji="1" lang="en-US" altLang="zh-CN" dirty="0"/>
              <a:t>(</a:t>
            </a:r>
            <a:r>
              <a:rPr kumimoji="1" lang="zh-CN" altLang="en-US" dirty="0"/>
              <a:t>       </a:t>
            </a:r>
            <a:r>
              <a:rPr kumimoji="1" lang="en-US" altLang="zh-CN" dirty="0"/>
              <a:t>)</a:t>
            </a:r>
            <a:r>
              <a:rPr kumimoji="1" lang="zh-CN" altLang="en-US" dirty="0"/>
              <a:t>年创办全国青少年计算机程序设计竞赛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9686" y="1902941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A.</a:t>
            </a:r>
            <a:r>
              <a:rPr kumimoji="1" lang="zh-CN" altLang="en-US" dirty="0"/>
              <a:t>  </a:t>
            </a:r>
            <a:r>
              <a:rPr kumimoji="1" lang="en-US" altLang="zh-CN" dirty="0"/>
              <a:t>1983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212326" y="1901570"/>
            <a:ext cx="103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B.</a:t>
            </a:r>
            <a:r>
              <a:rPr kumimoji="1" lang="zh-CN" altLang="en-US" dirty="0"/>
              <a:t>   </a:t>
            </a:r>
            <a:r>
              <a:rPr kumimoji="1" lang="en-US" altLang="zh-CN" dirty="0"/>
              <a:t>1984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36973" y="190157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C.</a:t>
            </a:r>
            <a:r>
              <a:rPr kumimoji="1" lang="zh-CN" altLang="en-US" dirty="0"/>
              <a:t>  </a:t>
            </a:r>
            <a:r>
              <a:rPr kumimoji="1" lang="en-US" altLang="zh-CN" dirty="0"/>
              <a:t>1985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940609" y="1901570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D.</a:t>
            </a:r>
            <a:r>
              <a:rPr kumimoji="1" lang="zh-CN" altLang="en-US" dirty="0"/>
              <a:t>    </a:t>
            </a:r>
            <a:r>
              <a:rPr kumimoji="1" lang="en-US" altLang="zh-CN" dirty="0"/>
              <a:t>1986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938487" y="8494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B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87578" y="3549129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1984</a:t>
            </a:r>
            <a:r>
              <a:rPr kumimoji="1" lang="zh-CN" altLang="en-US" dirty="0"/>
              <a:t> 一本好书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13437" y="4431266"/>
            <a:ext cx="621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1984</a:t>
            </a:r>
            <a:r>
              <a:rPr kumimoji="1" lang="zh-CN" altLang="en-US" dirty="0"/>
              <a:t>年中国首次参加洛杉矶奥运会，许海峰获得第一块金牌</a:t>
            </a:r>
            <a:endParaRPr kumimoji="1" lang="en-US" altLang="zh-CN" dirty="0"/>
          </a:p>
        </p:txBody>
      </p:sp>
      <p:sp>
        <p:nvSpPr>
          <p:cNvPr id="12" name="文本框 11"/>
          <p:cNvSpPr txBox="1"/>
          <p:nvPr/>
        </p:nvSpPr>
        <p:spPr>
          <a:xfrm>
            <a:off x="1309816" y="5263978"/>
            <a:ext cx="555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1984</a:t>
            </a:r>
            <a:r>
              <a:rPr kumimoji="1" lang="zh-CN" altLang="en-US" dirty="0"/>
              <a:t>年   域名服务器上线，互联网上有</a:t>
            </a:r>
            <a:r>
              <a:rPr kumimoji="1" lang="en-US" altLang="zh-CN" dirty="0"/>
              <a:t>1000</a:t>
            </a:r>
            <a:r>
              <a:rPr kumimoji="1" lang="zh-CN" altLang="en-US" dirty="0"/>
              <a:t>多台主机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9114" y="268673"/>
            <a:ext cx="10921314" cy="769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400" dirty="0"/>
              <a:t>7</a:t>
            </a:r>
            <a:r>
              <a:rPr kumimoji="1" lang="zh-CN" altLang="en-US" sz="2400" dirty="0"/>
              <a:t>、根结点深度为</a:t>
            </a:r>
            <a:r>
              <a:rPr kumimoji="1" lang="en-US" altLang="zh-CN" sz="2400" dirty="0"/>
              <a:t>0</a:t>
            </a:r>
            <a:r>
              <a:rPr kumimoji="1" lang="zh-CN" altLang="en-US" sz="2400" dirty="0"/>
              <a:t>，一棵深度为</a:t>
            </a:r>
            <a:r>
              <a:rPr kumimoji="1" lang="en-US" altLang="zh-CN" sz="2400" dirty="0"/>
              <a:t>h</a:t>
            </a:r>
            <a:r>
              <a:rPr kumimoji="1" lang="zh-CN" altLang="en-US" sz="2400" dirty="0"/>
              <a:t>的满</a:t>
            </a:r>
            <a:r>
              <a:rPr kumimoji="1" lang="en-US" altLang="zh-CN" sz="2400" dirty="0"/>
              <a:t>k(k&gt;1)</a:t>
            </a:r>
            <a:r>
              <a:rPr kumimoji="1" lang="zh-CN" altLang="en-US" sz="2400" dirty="0"/>
              <a:t>叉树，即除最后一层无任何子结点外，每一层上的所有结点都有</a:t>
            </a:r>
            <a:r>
              <a:rPr kumimoji="1" lang="en-US" altLang="zh-CN" sz="2400" dirty="0"/>
              <a:t>k</a:t>
            </a:r>
            <a:r>
              <a:rPr kumimoji="1" lang="zh-CN" altLang="en-US" sz="2400" dirty="0"/>
              <a:t>个子结点的树，共有</a:t>
            </a:r>
            <a:r>
              <a:rPr kumimoji="1" lang="en-US" altLang="zh-CN" sz="2400" dirty="0"/>
              <a:t>(</a:t>
            </a:r>
            <a:r>
              <a:rPr kumimoji="1" lang="zh-CN" altLang="en-US" sz="2400" dirty="0"/>
              <a:t>     </a:t>
            </a:r>
            <a:r>
              <a:rPr kumimoji="1" lang="en-US" altLang="zh-CN" sz="2400" dirty="0"/>
              <a:t>)</a:t>
            </a:r>
            <a:r>
              <a:rPr kumimoji="1" lang="zh-CN" altLang="en-US" sz="2400" dirty="0"/>
              <a:t>结点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939114" y="1421027"/>
                <a:ext cx="1249829" cy="53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A.</a:t>
                </a:r>
                <a:r>
                  <a:rPr kumimoji="1" lang="zh-CN" altLang="en-US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14" y="1421027"/>
                <a:ext cx="1249829" cy="537968"/>
              </a:xfrm>
              <a:prstGeom prst="rect">
                <a:avLst/>
              </a:prstGeom>
              <a:blipFill rotWithShape="1">
                <a:blip r:embed="rId2"/>
                <a:stretch>
                  <a:fillRect l="-47" t="-99" r="-28190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793524" y="1502876"/>
                <a:ext cx="1022780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B.</a:t>
                </a:r>
                <a:r>
                  <a:rPr kumimoji="1" lang="zh-CN" altLang="en-US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524" y="1502876"/>
                <a:ext cx="1022780" cy="374270"/>
              </a:xfrm>
              <a:prstGeom prst="rect">
                <a:avLst/>
              </a:prstGeom>
              <a:blipFill rotWithShape="1">
                <a:blip r:embed="rId3"/>
                <a:stretch>
                  <a:fillRect l="-3" t="-125" r="-18891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281352" y="1506443"/>
                <a:ext cx="817596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C.</a:t>
                </a:r>
                <a:r>
                  <a:rPr kumimoji="1" lang="zh-CN" altLang="en-US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352" y="1506443"/>
                <a:ext cx="817596" cy="374270"/>
              </a:xfrm>
              <a:prstGeom prst="rect">
                <a:avLst/>
              </a:prstGeom>
              <a:blipFill rotWithShape="1">
                <a:blip r:embed="rId4"/>
                <a:stretch>
                  <a:fillRect l="-69" t="-60" r="-25129" b="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8674444" y="1421027"/>
                <a:ext cx="978922" cy="53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D.</a:t>
                </a:r>
                <a:r>
                  <a:rPr kumimoji="1" lang="zh-CN" altLang="en-US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444" y="1421027"/>
                <a:ext cx="978922" cy="537968"/>
              </a:xfrm>
              <a:prstGeom prst="rect">
                <a:avLst/>
              </a:prstGeom>
              <a:blipFill rotWithShape="1">
                <a:blip r:embed="rId5"/>
                <a:stretch>
                  <a:fillRect l="-35" t="-99" r="-15883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7389341" y="65332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A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72926" y="22154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hlinkClick r:id="" action="ppaction://hlinkshowjump?jump=nextslide"/>
              </a:rPr>
              <a:t>基本概念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9"/>
              <p:cNvGraphicFramePr>
                <a:graphicFrameLocks noGrp="1"/>
              </p:cNvGraphicFramePr>
              <p:nvPr/>
            </p:nvGraphicFramePr>
            <p:xfrm>
              <a:off x="1313543" y="3058160"/>
              <a:ext cx="812800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深度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h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结点数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k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……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9"/>
              <p:cNvGraphicFramePr>
                <a:graphicFrameLocks noGrp="1"/>
              </p:cNvGraphicFramePr>
              <p:nvPr/>
            </p:nvGraphicFramePr>
            <p:xfrm>
              <a:off x="1313543" y="3058160"/>
              <a:ext cx="812800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143"/>
                    <a:gridCol w="1161143"/>
                    <a:gridCol w="1161143"/>
                    <a:gridCol w="1161143"/>
                    <a:gridCol w="1161143"/>
                    <a:gridCol w="1161143"/>
                    <a:gridCol w="116114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深度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h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4127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结点数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k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……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031043" y="4273254"/>
                <a:ext cx="3341812" cy="542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dirty="0"/>
                  <a:t>等比数列求和公式：</a:t>
                </a:r>
                <a:r>
                  <a:rPr kumimoji="1" lang="en-US" altLang="zh-CN" dirty="0"/>
                  <a:t>S</a:t>
                </a:r>
                <a:r>
                  <a:rPr kumimoji="1" lang="en-US" altLang="zh-CN" baseline="-25000" dirty="0"/>
                  <a:t>n</a:t>
                </a:r>
                <a:r>
                  <a:rPr kumimoji="1" lang="en-US" altLang="zh-CN" dirty="0"/>
                  <a:t>=a</a:t>
                </a:r>
                <a:r>
                  <a:rPr kumimoji="1" lang="en-US" altLang="zh-CN" baseline="-25000" dirty="0"/>
                  <a:t>1</a:t>
                </a:r>
                <a:r>
                  <a:rPr kumimoji="1" lang="zh-CN" altLang="en-US" dirty="0"/>
                  <a:t>*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043" y="4273254"/>
                <a:ext cx="3341812" cy="542071"/>
              </a:xfrm>
              <a:prstGeom prst="rect">
                <a:avLst/>
              </a:prstGeom>
              <a:blipFill rotWithShape="1">
                <a:blip r:embed="rId7"/>
                <a:stretch>
                  <a:fillRect l="-13" t="-63" r="7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4507411" y="4368693"/>
            <a:ext cx="7183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Arial" panose="020B0704020202020204" pitchFamily="34" charset="0"/>
              </a:rPr>
              <a:t>公式中</a:t>
            </a:r>
            <a:r>
              <a:rPr lang="en-GB" altLang="zh-CN" dirty="0">
                <a:solidFill>
                  <a:srgbClr val="333333"/>
                </a:solidFill>
                <a:latin typeface="Arial" panose="020B0704020202020204" pitchFamily="34" charset="0"/>
              </a:rPr>
              <a:t>a1</a:t>
            </a:r>
            <a:r>
              <a:rPr lang="zh-CN" altLang="en-US" dirty="0">
                <a:solidFill>
                  <a:srgbClr val="333333"/>
                </a:solidFill>
                <a:latin typeface="Arial" panose="020B0704020202020204" pitchFamily="34" charset="0"/>
              </a:rPr>
              <a:t>为首项，</a:t>
            </a:r>
            <a:r>
              <a:rPr lang="en-GB" altLang="zh-CN" dirty="0">
                <a:solidFill>
                  <a:srgbClr val="333333"/>
                </a:solidFill>
                <a:latin typeface="Arial" panose="020B0704020202020204" pitchFamily="34" charset="0"/>
              </a:rPr>
              <a:t>q</a:t>
            </a:r>
            <a:r>
              <a:rPr lang="zh-CN" altLang="en-US" dirty="0">
                <a:solidFill>
                  <a:srgbClr val="333333"/>
                </a:solidFill>
                <a:latin typeface="Arial" panose="020B0704020202020204" pitchFamily="34" charset="0"/>
              </a:rPr>
              <a:t>为等比数列公比，</a:t>
            </a:r>
            <a:r>
              <a:rPr lang="en-GB" altLang="zh-CN" dirty="0">
                <a:solidFill>
                  <a:srgbClr val="333333"/>
                </a:solidFill>
                <a:latin typeface="Arial" panose="020B0704020202020204" pitchFamily="34" charset="0"/>
              </a:rPr>
              <a:t>S</a:t>
            </a:r>
            <a:r>
              <a:rPr lang="en-GB" altLang="zh-CN" baseline="-25000" dirty="0">
                <a:solidFill>
                  <a:srgbClr val="333333"/>
                </a:solidFill>
                <a:latin typeface="Arial" panose="020B0704020202020204" pitchFamily="34" charset="0"/>
              </a:rPr>
              <a:t>n</a:t>
            </a:r>
            <a:r>
              <a:rPr lang="zh-CN" altLang="en-US" dirty="0">
                <a:solidFill>
                  <a:srgbClr val="333333"/>
                </a:solidFill>
                <a:latin typeface="Arial" panose="020B0704020202020204" pitchFamily="34" charset="0"/>
              </a:rPr>
              <a:t>为前</a:t>
            </a:r>
            <a:r>
              <a:rPr lang="en-GB" altLang="zh-CN" dirty="0">
                <a:solidFill>
                  <a:srgbClr val="333333"/>
                </a:solidFill>
                <a:latin typeface="Arial" panose="020B0704020202020204" pitchFamily="34" charset="0"/>
              </a:rPr>
              <a:t>n</a:t>
            </a:r>
            <a:r>
              <a:rPr lang="zh-CN" altLang="en-US" dirty="0">
                <a:solidFill>
                  <a:srgbClr val="333333"/>
                </a:solidFill>
                <a:latin typeface="Arial" panose="020B0704020202020204" pitchFamily="34" charset="0"/>
              </a:rPr>
              <a:t>项和。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221177" y="5119016"/>
                <a:ext cx="2311017" cy="53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dirty="0"/>
                  <a:t>带入公式得：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177" y="5119016"/>
                <a:ext cx="2311017" cy="537968"/>
              </a:xfrm>
              <a:prstGeom prst="rect">
                <a:avLst/>
              </a:prstGeom>
              <a:blipFill rotWithShape="1">
                <a:blip r:embed="rId8"/>
                <a:stretch>
                  <a:fillRect l="-3" t="-52" r="-7075" b="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7501" y="159749"/>
            <a:ext cx="10317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树的概念：一棵树是</a:t>
            </a:r>
            <a:r>
              <a:rPr lang="en-GB" altLang="zh-CN" dirty="0"/>
              <a:t>N</a:t>
            </a:r>
            <a:r>
              <a:rPr lang="zh-CN" altLang="en-US" dirty="0"/>
              <a:t>个节点和</a:t>
            </a:r>
            <a:r>
              <a:rPr lang="en-GB" altLang="zh-CN" dirty="0"/>
              <a:t>N-1</a:t>
            </a:r>
            <a:r>
              <a:rPr lang="zh-CN" altLang="en-US" dirty="0"/>
              <a:t>条边的集合，其中一个节点叫做根节点，每条边都将某个节点连接到它的父亲，而除去根节点外每个节点都只有一个父亲，每个子节点之间互不相交。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77501" y="973044"/>
            <a:ext cx="10317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树中的深度、高度及层数相关概念：</a:t>
            </a:r>
          </a:p>
          <a:p>
            <a:r>
              <a:rPr lang="zh-CN" altLang="en-US" dirty="0"/>
              <a:t>深度是从上往下数的，高度是从下往上数的，深度和高度都涉及到节点的层数</a:t>
            </a:r>
            <a:r>
              <a:rPr lang="en-US" altLang="zh-CN" dirty="0"/>
              <a:t>(</a:t>
            </a:r>
            <a:r>
              <a:rPr lang="zh-CN" altLang="en-US" dirty="0"/>
              <a:t>经过学习发现，深度、高度概念在不同的教材中有不同的定义，主要看高度深度的初值为几，有的为</a:t>
            </a:r>
            <a:r>
              <a:rPr lang="en-US" altLang="zh-CN" dirty="0"/>
              <a:t>0</a:t>
            </a:r>
            <a:r>
              <a:rPr lang="zh-CN" altLang="en-US" dirty="0"/>
              <a:t>，有的为</a:t>
            </a:r>
            <a:r>
              <a:rPr lang="en-US" altLang="zh-CN" dirty="0"/>
              <a:t>1)</a:t>
            </a:r>
            <a:r>
              <a:rPr lang="zh-CN" altLang="en-US" dirty="0"/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7501" y="2655342"/>
            <a:ext cx="698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满</a:t>
            </a:r>
            <a:r>
              <a:rPr kumimoji="1" lang="en-US" altLang="zh-CN" dirty="0"/>
              <a:t>K</a:t>
            </a:r>
            <a:r>
              <a:rPr kumimoji="1" lang="zh-CN" altLang="en-US" dirty="0"/>
              <a:t>叉树的概念</a:t>
            </a:r>
            <a:endParaRPr kumimoji="1" lang="en-US" altLang="zh-CN" dirty="0"/>
          </a:p>
          <a:p>
            <a:r>
              <a:rPr kumimoji="1" lang="zh-CN" altLang="en-US" dirty="0"/>
              <a:t>最后一层无任何子结点外，每一层上的所有结点都有</a:t>
            </a:r>
            <a:r>
              <a:rPr kumimoji="1" lang="en-US" altLang="zh-CN" dirty="0"/>
              <a:t>k</a:t>
            </a:r>
            <a:r>
              <a:rPr kumimoji="1" lang="zh-CN" altLang="en-US" dirty="0"/>
              <a:t>个子结点的树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47" y="3455077"/>
            <a:ext cx="4418359" cy="280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7" y="3406967"/>
            <a:ext cx="2836492" cy="284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77501" y="2059201"/>
            <a:ext cx="931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K</a:t>
            </a:r>
            <a:r>
              <a:rPr kumimoji="1" lang="zh-CN" altLang="en-US" dirty="0"/>
              <a:t>叉树的概念：</a:t>
            </a:r>
            <a:r>
              <a:rPr lang="zh-CN" altLang="en-US" dirty="0"/>
              <a:t>每个节点最多拥有</a:t>
            </a:r>
            <a:r>
              <a:rPr lang="en-US" altLang="zh-CN" dirty="0"/>
              <a:t>K</a:t>
            </a:r>
            <a:r>
              <a:rPr lang="zh-CN" altLang="en-US" dirty="0"/>
              <a:t>个子节点，左子树和右子树是有顺序的不能任意颠倒。</a:t>
            </a:r>
            <a:endParaRPr kumimoji="1" lang="zh-CN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21" y="3429000"/>
            <a:ext cx="3452101" cy="275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hlinkClick r:id="" action="ppaction://hlinkshowjump?jump=previousslide"/>
          </p:cNvPr>
          <p:cNvSpPr txBox="1"/>
          <p:nvPr/>
        </p:nvSpPr>
        <p:spPr>
          <a:xfrm>
            <a:off x="9914709" y="634854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return</a:t>
            </a:r>
            <a:endParaRPr kumimoji="1"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44149" y="804776"/>
            <a:ext cx="101214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effectLst/>
              </a:rPr>
              <a:t>设某算法的时间复杂度函数的递推方程是 </a:t>
            </a:r>
            <a:r>
              <a:rPr lang="en-GB" altLang="zh-CN" dirty="0">
                <a:effectLst/>
                <a:latin typeface="KaTeX_Main"/>
              </a:rPr>
              <a:t>T(n) = T(n - 1) + n</a:t>
            </a:r>
            <a:r>
              <a:rPr lang="zh-CN" altLang="en-GB" dirty="0">
                <a:effectLst/>
              </a:rPr>
              <a:t>（</a:t>
            </a:r>
            <a:r>
              <a:rPr lang="en-GB" altLang="zh-CN" dirty="0">
                <a:effectLst/>
                <a:latin typeface="KaTeX_Main"/>
              </a:rPr>
              <a:t>n</a:t>
            </a:r>
            <a:r>
              <a:rPr lang="en-GB" altLang="zh-CN" dirty="0">
                <a:effectLst/>
              </a:rPr>
              <a:t> </a:t>
            </a:r>
            <a:r>
              <a:rPr lang="zh-CN" altLang="en-US" dirty="0">
                <a:effectLst/>
              </a:rPr>
              <a:t>为正整数） 及 </a:t>
            </a:r>
            <a:r>
              <a:rPr lang="en-GB" altLang="zh-CN" dirty="0">
                <a:effectLst/>
                <a:latin typeface="KaTeX_Main"/>
              </a:rPr>
              <a:t>T(0) = 1</a:t>
            </a:r>
            <a:r>
              <a:rPr lang="zh-CN" altLang="en-GB" dirty="0">
                <a:effectLst/>
              </a:rPr>
              <a:t>，</a:t>
            </a:r>
            <a:r>
              <a:rPr lang="zh-CN" altLang="en-US" dirty="0">
                <a:effectLst/>
              </a:rPr>
              <a:t>则该算法的时间复杂度为 </a:t>
            </a:r>
            <a:r>
              <a:rPr lang="en-US" altLang="zh-CN" dirty="0">
                <a:effectLst/>
              </a:rPr>
              <a:t>( </a:t>
            </a:r>
            <a:r>
              <a:rPr lang="zh-CN" altLang="en-US" dirty="0">
                <a:effectLst/>
              </a:rPr>
              <a:t>     </a:t>
            </a:r>
            <a:r>
              <a:rPr lang="en-US" altLang="zh-CN" dirty="0">
                <a:effectLst/>
              </a:rPr>
              <a:t>) </a:t>
            </a:r>
            <a:r>
              <a:rPr lang="zh-CN" altLang="en-US" dirty="0">
                <a:effectLst/>
              </a:rPr>
              <a:t>。</a:t>
            </a:r>
          </a:p>
          <a:p>
            <a:pPr fontAlgn="ctr"/>
            <a:r>
              <a:rPr lang="en-US" altLang="zh-CN" dirty="0"/>
              <a:t>A.</a:t>
            </a:r>
            <a:r>
              <a:rPr lang="zh-CN" altLang="en-US" dirty="0"/>
              <a:t>  </a:t>
            </a:r>
            <a:r>
              <a:rPr lang="en-GB" altLang="zh-CN" dirty="0"/>
              <a:t>O(</a:t>
            </a:r>
            <a:r>
              <a:rPr lang="en-GB" altLang="zh-CN" dirty="0" err="1"/>
              <a:t>logn</a:t>
            </a:r>
            <a:r>
              <a:rPr lang="en-GB" altLang="zh-CN" dirty="0"/>
              <a:t>)</a:t>
            </a:r>
            <a:r>
              <a:rPr lang="zh-CN" altLang="en-US" dirty="0"/>
              <a:t>   </a:t>
            </a:r>
            <a:r>
              <a:rPr lang="en-US" altLang="zh-CN" dirty="0"/>
              <a:t>B.</a:t>
            </a:r>
            <a:r>
              <a:rPr lang="zh-CN" altLang="en-US" dirty="0"/>
              <a:t> </a:t>
            </a:r>
            <a:r>
              <a:rPr lang="en-GB" altLang="zh-CN" dirty="0"/>
              <a:t>O(</a:t>
            </a:r>
            <a:r>
              <a:rPr lang="en-GB" altLang="zh-CN" dirty="0" err="1"/>
              <a:t>nlogn</a:t>
            </a:r>
            <a:r>
              <a:rPr lang="en-GB" altLang="zh-CN" dirty="0"/>
              <a:t>)</a:t>
            </a:r>
            <a:r>
              <a:rPr lang="zh-CN" altLang="en-US" dirty="0"/>
              <a:t>        </a:t>
            </a:r>
            <a:r>
              <a:rPr lang="en-US" altLang="zh-CN" dirty="0"/>
              <a:t>C.</a:t>
            </a:r>
            <a:r>
              <a:rPr lang="zh-CN" altLang="en-US" dirty="0"/>
              <a:t> </a:t>
            </a:r>
            <a:r>
              <a:rPr lang="en-GB" altLang="zh-CN" dirty="0"/>
              <a:t>O(n)</a:t>
            </a:r>
            <a:r>
              <a:rPr lang="zh-CN" altLang="en-US" dirty="0"/>
              <a:t>            </a:t>
            </a:r>
            <a:r>
              <a:rPr lang="en-US" altLang="zh-CN" dirty="0"/>
              <a:t>D.</a:t>
            </a:r>
            <a:r>
              <a:rPr lang="zh-CN" altLang="en-US" dirty="0"/>
              <a:t> </a:t>
            </a:r>
            <a:r>
              <a:rPr lang="en-GB" altLang="zh-CN" dirty="0"/>
              <a:t>O(n</a:t>
            </a:r>
            <a:r>
              <a:rPr lang="en-GB" altLang="zh-CN" baseline="30000" dirty="0"/>
              <a:t>2</a:t>
            </a:r>
            <a:r>
              <a:rPr lang="en-GB" altLang="zh-CN" dirty="0"/>
              <a:t>)</a:t>
            </a:r>
            <a:r>
              <a:rPr lang="zh-CN" altLang="en-US" dirty="0"/>
              <a:t>   </a:t>
            </a:r>
            <a:endParaRPr lang="en-GB" altLang="zh-CN" b="0" i="0" dirty="0">
              <a:solidFill>
                <a:srgbClr val="000000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44149" y="3214566"/>
                <a:ext cx="9659007" cy="496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i="1" dirty="0">
                    <a:effectLst/>
                    <a:latin typeface="KaTeX_Math"/>
                  </a:rPr>
                  <a:t>T</a:t>
                </a:r>
                <a:r>
                  <a:rPr lang="en-GB" altLang="zh-CN" dirty="0">
                    <a:effectLst/>
                  </a:rPr>
                  <a:t>(</a:t>
                </a:r>
                <a:r>
                  <a:rPr lang="en-GB" altLang="zh-CN" i="1" dirty="0">
                    <a:effectLst/>
                    <a:latin typeface="KaTeX_Math"/>
                  </a:rPr>
                  <a:t>n</a:t>
                </a:r>
                <a:r>
                  <a:rPr lang="en-GB" altLang="zh-CN" dirty="0">
                    <a:effectLst/>
                  </a:rPr>
                  <a:t>)​</a:t>
                </a:r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=</a:t>
                </a:r>
                <a:r>
                  <a:rPr lang="en-GB" altLang="zh-CN" b="0" i="1" dirty="0">
                    <a:solidFill>
                      <a:srgbClr val="000000"/>
                    </a:solidFill>
                    <a:effectLst/>
                    <a:latin typeface="KaTeX_Math"/>
                  </a:rPr>
                  <a:t>T</a:t>
                </a:r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(</a:t>
                </a:r>
                <a:r>
                  <a:rPr lang="en-GB" altLang="zh-CN" b="0" i="1" dirty="0">
                    <a:solidFill>
                      <a:srgbClr val="000000"/>
                    </a:solidFill>
                    <a:effectLst/>
                    <a:latin typeface="KaTeX_Math"/>
                  </a:rPr>
                  <a:t>n</a:t>
                </a:r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−1)+</a:t>
                </a:r>
                <a:r>
                  <a:rPr lang="en-GB" altLang="zh-CN" b="0" i="1" dirty="0">
                    <a:solidFill>
                      <a:srgbClr val="000000"/>
                    </a:solidFill>
                    <a:effectLst/>
                    <a:latin typeface="KaTeX_Math"/>
                  </a:rPr>
                  <a:t>n</a:t>
                </a:r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=</a:t>
                </a:r>
                <a:r>
                  <a:rPr lang="en-GB" altLang="zh-CN" b="0" i="1" dirty="0">
                    <a:solidFill>
                      <a:srgbClr val="000000"/>
                    </a:solidFill>
                    <a:effectLst/>
                    <a:latin typeface="KaTeX_Math"/>
                  </a:rPr>
                  <a:t>T</a:t>
                </a:r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(</a:t>
                </a:r>
                <a:r>
                  <a:rPr lang="en-GB" altLang="zh-CN" b="0" i="1" dirty="0">
                    <a:solidFill>
                      <a:srgbClr val="000000"/>
                    </a:solidFill>
                    <a:effectLst/>
                    <a:latin typeface="KaTeX_Math"/>
                  </a:rPr>
                  <a:t>n</a:t>
                </a:r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−2)+(</a:t>
                </a:r>
                <a:r>
                  <a:rPr lang="en-GB" altLang="zh-CN" b="0" i="1" dirty="0">
                    <a:solidFill>
                      <a:srgbClr val="000000"/>
                    </a:solidFill>
                    <a:effectLst/>
                    <a:latin typeface="KaTeX_Math"/>
                  </a:rPr>
                  <a:t>n</a:t>
                </a:r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−1)+</a:t>
                </a:r>
                <a:r>
                  <a:rPr lang="en-GB" altLang="zh-CN" b="0" i="1" dirty="0">
                    <a:solidFill>
                      <a:srgbClr val="000000"/>
                    </a:solidFill>
                    <a:effectLst/>
                    <a:latin typeface="KaTeX_Math"/>
                  </a:rPr>
                  <a:t>n</a:t>
                </a:r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=</a:t>
                </a:r>
                <a:r>
                  <a:rPr lang="en-GB" altLang="zh-CN" b="0" i="1" dirty="0">
                    <a:solidFill>
                      <a:srgbClr val="000000"/>
                    </a:solidFill>
                    <a:effectLst/>
                    <a:latin typeface="KaTeX_Math"/>
                  </a:rPr>
                  <a:t>T</a:t>
                </a:r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(</a:t>
                </a:r>
                <a:r>
                  <a:rPr lang="en-GB" altLang="zh-CN" b="0" i="1" dirty="0">
                    <a:solidFill>
                      <a:srgbClr val="000000"/>
                    </a:solidFill>
                    <a:effectLst/>
                    <a:latin typeface="KaTeX_Math"/>
                  </a:rPr>
                  <a:t>n</a:t>
                </a:r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−3)+(</a:t>
                </a:r>
                <a:r>
                  <a:rPr lang="en-GB" altLang="zh-CN" b="0" i="1" dirty="0">
                    <a:solidFill>
                      <a:srgbClr val="000000"/>
                    </a:solidFill>
                    <a:effectLst/>
                    <a:latin typeface="KaTeX_Math"/>
                  </a:rPr>
                  <a:t>n</a:t>
                </a:r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−2)+(</a:t>
                </a:r>
                <a:r>
                  <a:rPr lang="en-GB" altLang="zh-CN" b="0" i="1" dirty="0">
                    <a:solidFill>
                      <a:srgbClr val="000000"/>
                    </a:solidFill>
                    <a:effectLst/>
                    <a:latin typeface="KaTeX_Math"/>
                  </a:rPr>
                  <a:t>n</a:t>
                </a:r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−1)+</a:t>
                </a:r>
                <a:r>
                  <a:rPr lang="en-GB" altLang="zh-CN" b="0" i="1" dirty="0">
                    <a:solidFill>
                      <a:srgbClr val="000000"/>
                    </a:solidFill>
                    <a:effectLst/>
                    <a:latin typeface="KaTeX_Math"/>
                  </a:rPr>
                  <a:t>n</a:t>
                </a:r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...=</a:t>
                </a:r>
                <a:r>
                  <a:rPr lang="en-GB" altLang="zh-CN" b="0" i="1" dirty="0">
                    <a:solidFill>
                      <a:srgbClr val="000000"/>
                    </a:solidFill>
                    <a:effectLst/>
                    <a:latin typeface="KaTeX_Math"/>
                  </a:rPr>
                  <a:t>T</a:t>
                </a:r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(0)+1+2+3...+</a:t>
                </a:r>
                <a:r>
                  <a:rPr lang="en-GB" altLang="zh-CN" b="0" i="1" dirty="0">
                    <a:solidFill>
                      <a:srgbClr val="000000"/>
                    </a:solidFill>
                    <a:effectLst/>
                    <a:latin typeface="KaTeX_Math"/>
                  </a:rPr>
                  <a:t>n</a:t>
                </a:r>
                <a:r>
                  <a:rPr lang="en-GB" altLang="zh-CN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zh-CN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altLang="zh-CN" dirty="0">
                    <a:solidFill>
                      <a:srgbClr val="000000"/>
                    </a:solidFill>
                    <a:latin typeface="KaTeX_Main"/>
                  </a:rPr>
                  <a:t>= 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baseline="30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49" y="3214566"/>
                <a:ext cx="9659007" cy="496354"/>
              </a:xfrm>
              <a:prstGeom prst="rect">
                <a:avLst/>
              </a:prstGeom>
              <a:blipFill rotWithShape="1">
                <a:blip r:embed="rId2"/>
                <a:stretch>
                  <a:fillRect l="-6" t="-39" r="6" b="-437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3227954" y="115035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D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3059" y="34311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提高组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3822</Words>
  <Application>Microsoft Macintosh PowerPoint</Application>
  <PresentationFormat>宽屏</PresentationFormat>
  <Paragraphs>563</Paragraphs>
  <Slides>32</Slides>
  <Notes>0</Notes>
  <HiddenSlides>8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等线</vt:lpstr>
      <vt:lpstr>等线 Light</vt:lpstr>
      <vt:lpstr>KaTeX_Main</vt:lpstr>
      <vt:lpstr>KaTeX_Math</vt:lpstr>
      <vt:lpstr>PingFang SC</vt:lpstr>
      <vt:lpstr>Arial</vt:lpstr>
      <vt:lpstr>Cambria Math</vt:lpstr>
      <vt:lpstr>Helvetica Neue</vt:lpstr>
      <vt:lpstr>Lato</vt:lpstr>
      <vt:lpstr>Menlo</vt:lpstr>
      <vt:lpstr>Office 主题​​</vt:lpstr>
      <vt:lpstr>2018年NOIP普及组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2018年NOIP普及组</dc:title>
  <dc:creator>李 扶差</dc:creator>
  <cp:lastModifiedBy>扶差 李</cp:lastModifiedBy>
  <cp:revision>5</cp:revision>
  <dcterms:created xsi:type="dcterms:W3CDTF">2024-08-10T12:45:16Z</dcterms:created>
  <dcterms:modified xsi:type="dcterms:W3CDTF">2024-08-18T04:36:27Z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0082EA91EAD75B313DC4B466E923C90F_42</vt:lpwstr>
  </property>
  <property fmtid="{D5CDD505-2E9C-101B-9397-08002B2CF9AE}" pid="3" name="KSOProductBuildVer">
    <vt:lpwstr>2052-6.5.2.8766</vt:lpwstr>
  </property>
</Properties>
</file>