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76" r:id="rId4"/>
    <p:sldId id="278" r:id="rId5"/>
    <p:sldId id="279" r:id="rId6"/>
    <p:sldId id="258" r:id="rId7"/>
    <p:sldId id="259" r:id="rId8"/>
    <p:sldId id="260" r:id="rId9"/>
    <p:sldId id="261" r:id="rId10"/>
    <p:sldId id="280" r:id="rId11"/>
    <p:sldId id="263" r:id="rId12"/>
    <p:sldId id="264" r:id="rId13"/>
    <p:sldId id="265" r:id="rId14"/>
    <p:sldId id="266" r:id="rId15"/>
    <p:sldId id="267" r:id="rId16"/>
    <p:sldId id="262" r:id="rId17"/>
    <p:sldId id="268" r:id="rId18"/>
    <p:sldId id="269" r:id="rId19"/>
    <p:sldId id="270" r:id="rId20"/>
    <p:sldId id="277" r:id="rId21"/>
    <p:sldId id="271" r:id="rId22"/>
    <p:sldId id="272" r:id="rId23"/>
    <p:sldId id="273" r:id="rId24"/>
    <p:sldId id="275" r:id="rId25"/>
    <p:sldId id="281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A25AA7-DA87-C84E-9B11-6BCF4F395BF0}" v="24" dt="2024-08-15T11:35:12.4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70"/>
    <p:restoredTop sz="94726"/>
  </p:normalViewPr>
  <p:slideViewPr>
    <p:cSldViewPr snapToGrid="0" snapToObjects="1" showGuides="1">
      <p:cViewPr varScale="1">
        <p:scale>
          <a:sx n="118" d="100"/>
          <a:sy n="118" d="100"/>
        </p:scale>
        <p:origin x="224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扶差 李" userId="a393af2cdb5fa7a8" providerId="LiveId" clId="{A7A25AA7-DA87-C84E-9B11-6BCF4F395BF0}"/>
    <pc:docChg chg="custSel modSld modShowInfo">
      <pc:chgData name="扶差 李" userId="a393af2cdb5fa7a8" providerId="LiveId" clId="{A7A25AA7-DA87-C84E-9B11-6BCF4F395BF0}" dt="2024-08-15T11:35:12.427" v="32" actId="20577"/>
      <pc:docMkLst>
        <pc:docMk/>
      </pc:docMkLst>
      <pc:sldChg chg="modSp mod">
        <pc:chgData name="扶差 李" userId="a393af2cdb5fa7a8" providerId="LiveId" clId="{A7A25AA7-DA87-C84E-9B11-6BCF4F395BF0}" dt="2024-08-15T10:43:23.826" v="1" actId="1076"/>
        <pc:sldMkLst>
          <pc:docMk/>
          <pc:sldMk cId="0" sldId="260"/>
        </pc:sldMkLst>
        <pc:spChg chg="mod">
          <ac:chgData name="扶差 李" userId="a393af2cdb5fa7a8" providerId="LiveId" clId="{A7A25AA7-DA87-C84E-9B11-6BCF4F395BF0}" dt="2024-08-15T10:43:23.826" v="1" actId="1076"/>
          <ac:spMkLst>
            <pc:docMk/>
            <pc:sldMk cId="0" sldId="260"/>
            <ac:spMk id="8" creationId="{00000000-0000-0000-0000-000000000000}"/>
          </ac:spMkLst>
        </pc:spChg>
      </pc:sldChg>
      <pc:sldChg chg="modSp mod">
        <pc:chgData name="扶差 李" userId="a393af2cdb5fa7a8" providerId="LiveId" clId="{A7A25AA7-DA87-C84E-9B11-6BCF4F395BF0}" dt="2024-08-15T10:43:31.110" v="2" actId="1076"/>
        <pc:sldMkLst>
          <pc:docMk/>
          <pc:sldMk cId="0" sldId="261"/>
        </pc:sldMkLst>
        <pc:spChg chg="mod">
          <ac:chgData name="扶差 李" userId="a393af2cdb5fa7a8" providerId="LiveId" clId="{A7A25AA7-DA87-C84E-9B11-6BCF4F395BF0}" dt="2024-08-15T10:43:31.110" v="2" actId="1076"/>
          <ac:spMkLst>
            <pc:docMk/>
            <pc:sldMk cId="0" sldId="261"/>
            <ac:spMk id="8" creationId="{00000000-0000-0000-0000-000000000000}"/>
          </ac:spMkLst>
        </pc:spChg>
      </pc:sldChg>
      <pc:sldChg chg="modSp mod">
        <pc:chgData name="扶差 李" userId="a393af2cdb5fa7a8" providerId="LiveId" clId="{A7A25AA7-DA87-C84E-9B11-6BCF4F395BF0}" dt="2024-08-15T10:46:23.811" v="6" actId="1076"/>
        <pc:sldMkLst>
          <pc:docMk/>
          <pc:sldMk cId="0" sldId="262"/>
        </pc:sldMkLst>
        <pc:spChg chg="mod">
          <ac:chgData name="扶差 李" userId="a393af2cdb5fa7a8" providerId="LiveId" clId="{A7A25AA7-DA87-C84E-9B11-6BCF4F395BF0}" dt="2024-08-15T10:46:23.811" v="6" actId="1076"/>
          <ac:spMkLst>
            <pc:docMk/>
            <pc:sldMk cId="0" sldId="262"/>
            <ac:spMk id="8" creationId="{00000000-0000-0000-0000-000000000000}"/>
          </ac:spMkLst>
        </pc:spChg>
      </pc:sldChg>
      <pc:sldChg chg="modSp mod">
        <pc:chgData name="扶差 李" userId="a393af2cdb5fa7a8" providerId="LiveId" clId="{A7A25AA7-DA87-C84E-9B11-6BCF4F395BF0}" dt="2024-08-15T10:43:40.686" v="3" actId="1076"/>
        <pc:sldMkLst>
          <pc:docMk/>
          <pc:sldMk cId="0" sldId="263"/>
        </pc:sldMkLst>
        <pc:spChg chg="mod">
          <ac:chgData name="扶差 李" userId="a393af2cdb5fa7a8" providerId="LiveId" clId="{A7A25AA7-DA87-C84E-9B11-6BCF4F395BF0}" dt="2024-08-15T10:43:40.686" v="3" actId="1076"/>
          <ac:spMkLst>
            <pc:docMk/>
            <pc:sldMk cId="0" sldId="263"/>
            <ac:spMk id="8" creationId="{00000000-0000-0000-0000-000000000000}"/>
          </ac:spMkLst>
        </pc:spChg>
      </pc:sldChg>
      <pc:sldChg chg="modSp mod modAnim">
        <pc:chgData name="扶差 李" userId="a393af2cdb5fa7a8" providerId="LiveId" clId="{A7A25AA7-DA87-C84E-9B11-6BCF4F395BF0}" dt="2024-08-15T11:25:14.663" v="10"/>
        <pc:sldMkLst>
          <pc:docMk/>
          <pc:sldMk cId="0" sldId="264"/>
        </pc:sldMkLst>
        <pc:spChg chg="mod">
          <ac:chgData name="扶差 李" userId="a393af2cdb5fa7a8" providerId="LiveId" clId="{A7A25AA7-DA87-C84E-9B11-6BCF4F395BF0}" dt="2024-08-15T10:43:55.514" v="4" actId="1076"/>
          <ac:spMkLst>
            <pc:docMk/>
            <pc:sldMk cId="0" sldId="264"/>
            <ac:spMk id="8" creationId="{00000000-0000-0000-0000-000000000000}"/>
          </ac:spMkLst>
        </pc:spChg>
      </pc:sldChg>
      <pc:sldChg chg="modSp mod modAnim">
        <pc:chgData name="扶差 李" userId="a393af2cdb5fa7a8" providerId="LiveId" clId="{A7A25AA7-DA87-C84E-9B11-6BCF4F395BF0}" dt="2024-08-15T11:35:12.427" v="32" actId="20577"/>
        <pc:sldMkLst>
          <pc:docMk/>
          <pc:sldMk cId="0" sldId="266"/>
        </pc:sldMkLst>
        <pc:spChg chg="mod">
          <ac:chgData name="扶差 李" userId="a393af2cdb5fa7a8" providerId="LiveId" clId="{A7A25AA7-DA87-C84E-9B11-6BCF4F395BF0}" dt="2024-08-15T11:35:12.427" v="32" actId="20577"/>
          <ac:spMkLst>
            <pc:docMk/>
            <pc:sldMk cId="0" sldId="266"/>
            <ac:spMk id="8" creationId="{00000000-0000-0000-0000-000000000000}"/>
          </ac:spMkLst>
        </pc:spChg>
        <pc:spChg chg="mod">
          <ac:chgData name="扶差 李" userId="a393af2cdb5fa7a8" providerId="LiveId" clId="{A7A25AA7-DA87-C84E-9B11-6BCF4F395BF0}" dt="2024-08-15T10:44:12.404" v="5" actId="1076"/>
          <ac:spMkLst>
            <pc:docMk/>
            <pc:sldMk cId="0" sldId="266"/>
            <ac:spMk id="9" creationId="{00000000-0000-0000-0000-000000000000}"/>
          </ac:spMkLst>
        </pc:spChg>
      </pc:sldChg>
      <pc:sldChg chg="addSp delSp modSp mod delAnim modAnim">
        <pc:chgData name="扶差 李" userId="a393af2cdb5fa7a8" providerId="LiveId" clId="{A7A25AA7-DA87-C84E-9B11-6BCF4F395BF0}" dt="2024-08-15T10:46:53.380" v="9"/>
        <pc:sldMkLst>
          <pc:docMk/>
          <pc:sldMk cId="0" sldId="269"/>
        </pc:sldMkLst>
        <pc:spChg chg="add mod">
          <ac:chgData name="扶差 李" userId="a393af2cdb5fa7a8" providerId="LiveId" clId="{A7A25AA7-DA87-C84E-9B11-6BCF4F395BF0}" dt="2024-08-15T10:46:53.380" v="9"/>
          <ac:spMkLst>
            <pc:docMk/>
            <pc:sldMk cId="0" sldId="269"/>
            <ac:spMk id="2" creationId="{61B03CEB-566A-E529-C6D0-FA86D96A5BB1}"/>
          </ac:spMkLst>
        </pc:spChg>
        <pc:spChg chg="del mod">
          <ac:chgData name="扶差 李" userId="a393af2cdb5fa7a8" providerId="LiveId" clId="{A7A25AA7-DA87-C84E-9B11-6BCF4F395BF0}" dt="2024-08-15T10:46:51.502" v="8" actId="21"/>
          <ac:spMkLst>
            <pc:docMk/>
            <pc:sldMk cId="0" sldId="269"/>
            <ac:spMk id="2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2A067-A478-1445-AF9C-05BD20EFB4EF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2F935-9D85-034E-B54E-357AD065AF3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7163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92F935-9D85-034E-B54E-357AD065AF34}" type="slidenum">
              <a:rPr kumimoji="1" lang="zh-CN" altLang="en-US" smtClean="0"/>
              <a:t>18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75623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EBB2D-0B34-8440-9431-25E2D4311E6C}" type="datetimeFigureOut">
              <a:rPr kumimoji="1" lang="zh-CN" altLang="en-US" smtClean="0"/>
              <a:t>2024/8/15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A4BC1-ED9B-F042-8FC4-7680EEAB276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/>
              <a:t>2019</a:t>
            </a:r>
            <a:r>
              <a:rPr kumimoji="1" lang="zh-CN" altLang="en-US" dirty="0"/>
              <a:t> </a:t>
            </a:r>
            <a:r>
              <a:rPr kumimoji="1" lang="en-US" altLang="zh-CN" dirty="0"/>
              <a:t>CSP-J/S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/>
              <a:t>普及组初赛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149925" y="792448"/>
            <a:ext cx="1012767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effectLst/>
              </a:rPr>
              <a:t>排序的算法很多，若按排序的稳定性和不稳定性分</a:t>
            </a:r>
            <a:r>
              <a:rPr lang="zh-CN" altLang="en-US" dirty="0"/>
              <a:t>类</a:t>
            </a:r>
            <a:r>
              <a:rPr lang="zh-CN" altLang="en-US" dirty="0">
                <a:effectLst/>
              </a:rPr>
              <a:t>，下面算法中 </a:t>
            </a:r>
            <a:r>
              <a:rPr lang="en-US" altLang="zh-CN" dirty="0">
                <a:effectLst/>
              </a:rPr>
              <a:t>( </a:t>
            </a:r>
            <a:r>
              <a:rPr lang="zh-CN" altLang="en-US" dirty="0">
                <a:effectLst/>
              </a:rPr>
              <a:t>      </a:t>
            </a:r>
            <a:r>
              <a:rPr lang="en-US" altLang="zh-CN" dirty="0">
                <a:effectLst/>
              </a:rPr>
              <a:t>) </a:t>
            </a:r>
            <a:r>
              <a:rPr lang="zh-CN" altLang="en-US" dirty="0">
                <a:effectLst/>
              </a:rPr>
              <a:t>是不稳定排序。</a:t>
            </a:r>
          </a:p>
          <a:p>
            <a:pPr fontAlgn="ctr"/>
            <a:r>
              <a:rPr lang="en-US" altLang="zh-CN" dirty="0"/>
              <a:t>A.</a:t>
            </a:r>
            <a:r>
              <a:rPr lang="zh-CN" altLang="en-US" dirty="0"/>
              <a:t>    冒泡排序</a:t>
            </a:r>
          </a:p>
          <a:p>
            <a:pPr fontAlgn="ctr"/>
            <a:r>
              <a:rPr lang="en-US" altLang="zh-CN" dirty="0"/>
              <a:t>B.</a:t>
            </a:r>
            <a:r>
              <a:rPr lang="zh-CN" altLang="en-US" dirty="0"/>
              <a:t>    直接插入排序</a:t>
            </a:r>
          </a:p>
          <a:p>
            <a:pPr fontAlgn="ctr"/>
            <a:r>
              <a:rPr lang="en-US" altLang="zh-CN" dirty="0"/>
              <a:t>C.</a:t>
            </a:r>
            <a:r>
              <a:rPr lang="zh-CN" altLang="en-US" dirty="0"/>
              <a:t>    快速排序</a:t>
            </a:r>
          </a:p>
          <a:p>
            <a:pPr fontAlgn="ctr"/>
            <a:r>
              <a:rPr lang="en-US" altLang="zh-CN" dirty="0"/>
              <a:t>D.</a:t>
            </a:r>
            <a:r>
              <a:rPr lang="zh-CN" altLang="en-US" dirty="0"/>
              <a:t>    归并排序</a:t>
            </a:r>
            <a:endParaRPr lang="en-GB" altLang="zh-CN" b="0" i="0" dirty="0">
              <a:solidFill>
                <a:srgbClr val="000000"/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28252" y="3429000"/>
            <a:ext cx="97813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冒泡排序，直接插入排序和归并排序都属于稳定排序</a:t>
            </a:r>
            <a:r>
              <a:rPr lang="zh-CN" altLang="en-US" dirty="0">
                <a:solidFill>
                  <a:srgbClr val="000000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，而快速排序属于不稳定排序。</a:t>
            </a:r>
            <a:endParaRPr lang="en-US" altLang="zh-CN" dirty="0">
              <a:solidFill>
                <a:srgbClr val="000000"/>
              </a:solidFill>
              <a:latin typeface="PingFang SC" panose="020B0400000000000000" pitchFamily="34" charset="-122"/>
              <a:ea typeface="PingFang SC" panose="020B0400000000000000" pitchFamily="34" charset="-122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稳定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排序的定义是排序后值相同的元素的相对位置不会发生变化，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8049490" y="75999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C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88352" y="4250106"/>
            <a:ext cx="7283615" cy="8309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3A3A3A"/>
                </a:solidFill>
                <a:effectLst/>
                <a:latin typeface="Arial" panose="020B0704020202020204" pitchFamily="34" charset="0"/>
                <a:ea typeface="Lato" panose="020F0502020204030203" pitchFamily="34" charset="0"/>
              </a:rPr>
              <a:t>总结：</a:t>
            </a:r>
            <a:endParaRPr kumimoji="0" lang="zh-CN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7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rgbClr val="3A3A3A"/>
                </a:solidFill>
                <a:effectLst/>
                <a:latin typeface="Arial" panose="020B0704020202020204" pitchFamily="34" charset="0"/>
                <a:ea typeface="Lato" panose="020F0502020204030203" pitchFamily="34" charset="0"/>
              </a:rPr>
              <a:t>稳定的排序：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3A3A3A"/>
                </a:solidFill>
                <a:effectLst/>
                <a:latin typeface="Arial" panose="020B0704020202020204" pitchFamily="34" charset="0"/>
                <a:ea typeface="Lato" panose="020F0502020204030203" pitchFamily="34" charset="0"/>
              </a:rPr>
              <a:t>冒泡排序，插入排序，归并排序，基数排序。</a:t>
            </a:r>
            <a:b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3A3A3A"/>
                </a:solidFill>
                <a:effectLst/>
                <a:latin typeface="Arial" panose="020B0704020202020204" pitchFamily="34" charset="0"/>
                <a:ea typeface="Lato" panose="020F0502020204030203" pitchFamily="34" charset="0"/>
              </a:rPr>
            </a:b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rgbClr val="3A3A3A"/>
                </a:solidFill>
                <a:effectLst/>
                <a:latin typeface="Arial" panose="020B0704020202020204" pitchFamily="34" charset="0"/>
                <a:ea typeface="Lato" panose="020F0502020204030203" pitchFamily="34" charset="0"/>
              </a:rPr>
              <a:t>不稳定的排序：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rgbClr val="3A3A3A"/>
                </a:solidFill>
                <a:effectLst/>
                <a:latin typeface="Arial" panose="020B0704020202020204" pitchFamily="34" charset="0"/>
                <a:ea typeface="Lato" panose="020F0502020204030203" pitchFamily="34" charset="0"/>
              </a:rPr>
              <a:t>堆排序，快速排序，希尔排序，选择排序。</a:t>
            </a:r>
            <a:endParaRPr kumimoji="0" lang="zh-CN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7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2442" y="479710"/>
            <a:ext cx="10515600" cy="134909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7</a:t>
            </a:r>
            <a:r>
              <a:rPr kumimoji="1" lang="zh-CN" altLang="en-US" dirty="0"/>
              <a:t>、把</a:t>
            </a:r>
            <a:r>
              <a:rPr kumimoji="1" lang="en-US" altLang="zh-CN" dirty="0"/>
              <a:t>8</a:t>
            </a:r>
            <a:r>
              <a:rPr kumimoji="1" lang="zh-CN" altLang="en-US" dirty="0"/>
              <a:t>个同样的球入在</a:t>
            </a:r>
            <a:r>
              <a:rPr kumimoji="1" lang="en-US" altLang="zh-CN" dirty="0"/>
              <a:t>5</a:t>
            </a:r>
            <a:r>
              <a:rPr kumimoji="1" lang="zh-CN" altLang="en-US" dirty="0"/>
              <a:t>个同样的袋子里，允许有的袋子空着不入。问把共有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)</a:t>
            </a:r>
            <a:r>
              <a:rPr kumimoji="1" lang="zh-CN" altLang="en-US" dirty="0"/>
              <a:t>种不同的分法？提示：如果 </a:t>
            </a:r>
            <a:r>
              <a:rPr kumimoji="1" lang="en-US" altLang="zh-CN" dirty="0"/>
              <a:t>8</a:t>
            </a:r>
            <a:r>
              <a:rPr kumimoji="1" lang="zh-CN" altLang="en-US" dirty="0"/>
              <a:t>个球都入在一个袋子里，无论是哪个袋子，都只算一种分法。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9465" y="2198670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22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226085" y="221921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</a:t>
            </a:r>
            <a:r>
              <a:rPr kumimoji="1" lang="en-US" altLang="zh-CN" dirty="0"/>
              <a:t>24</a:t>
            </a:r>
            <a:r>
              <a:rPr kumimoji="1" lang="zh-CN" altLang="en-US" dirty="0"/>
              <a:t>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876818" y="2208944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18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8702211" y="2208943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20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2277072" y="849085"/>
            <a:ext cx="3433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>
                <a:solidFill>
                  <a:srgbClr val="FF0000"/>
                </a:solidFill>
              </a:rPr>
              <a:t>C</a:t>
            </a:r>
            <a:endParaRPr kumimoji="1"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13708" y="3113070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00008</a:t>
            </a:r>
            <a:endParaRPr kumimoji="1"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880169" y="3113070"/>
            <a:ext cx="7938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00017</a:t>
            </a:r>
          </a:p>
          <a:p>
            <a:r>
              <a:rPr kumimoji="1" lang="en-US" altLang="zh-CN" dirty="0"/>
              <a:t>00026</a:t>
            </a:r>
          </a:p>
          <a:p>
            <a:r>
              <a:rPr kumimoji="1" lang="en-US" altLang="zh-CN" dirty="0"/>
              <a:t>00035</a:t>
            </a:r>
          </a:p>
          <a:p>
            <a:r>
              <a:rPr kumimoji="1" lang="en-US" altLang="zh-CN" dirty="0"/>
              <a:t>00044</a:t>
            </a:r>
            <a:endParaRPr kumimoji="1"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3349375" y="3123344"/>
            <a:ext cx="79380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00116</a:t>
            </a:r>
          </a:p>
          <a:p>
            <a:r>
              <a:rPr kumimoji="1" lang="en-US" altLang="zh-CN" dirty="0"/>
              <a:t>00125</a:t>
            </a:r>
          </a:p>
          <a:p>
            <a:r>
              <a:rPr kumimoji="1" lang="en-US" altLang="zh-CN" dirty="0"/>
              <a:t>00134</a:t>
            </a:r>
          </a:p>
          <a:p>
            <a:r>
              <a:rPr kumimoji="1" lang="en-US" altLang="zh-CN" dirty="0"/>
              <a:t>00224</a:t>
            </a:r>
          </a:p>
          <a:p>
            <a:r>
              <a:rPr kumimoji="1" lang="en-US" altLang="zh-CN" dirty="0"/>
              <a:t>00233</a:t>
            </a:r>
            <a:endParaRPr kumimoji="1"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4828854" y="3092522"/>
            <a:ext cx="79380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01115</a:t>
            </a:r>
          </a:p>
          <a:p>
            <a:r>
              <a:rPr kumimoji="1" lang="en-US" altLang="zh-CN" dirty="0"/>
              <a:t>01124</a:t>
            </a:r>
          </a:p>
          <a:p>
            <a:r>
              <a:rPr kumimoji="1" lang="en-US" altLang="zh-CN" dirty="0"/>
              <a:t>01133</a:t>
            </a:r>
          </a:p>
          <a:p>
            <a:r>
              <a:rPr kumimoji="1" lang="en-US" altLang="zh-CN" dirty="0"/>
              <a:t>01223</a:t>
            </a:r>
          </a:p>
          <a:p>
            <a:r>
              <a:rPr kumimoji="1" lang="en-US" altLang="zh-CN" dirty="0"/>
              <a:t>02222</a:t>
            </a:r>
            <a:endParaRPr kumimoji="1"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6174769" y="3092521"/>
            <a:ext cx="7938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11114</a:t>
            </a:r>
          </a:p>
          <a:p>
            <a:r>
              <a:rPr kumimoji="1" lang="en-US" altLang="zh-CN" dirty="0"/>
              <a:t>11123</a:t>
            </a:r>
          </a:p>
          <a:p>
            <a:r>
              <a:rPr kumimoji="1" lang="en-US" altLang="zh-CN" dirty="0"/>
              <a:t>11222</a:t>
            </a:r>
            <a:endParaRPr kumimoji="1"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984" y="318100"/>
            <a:ext cx="10515600" cy="1152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CN" sz="2400" dirty="0"/>
              <a:t>8</a:t>
            </a:r>
            <a:r>
              <a:rPr kumimoji="1" lang="zh-CN" altLang="en-US" sz="2400" dirty="0"/>
              <a:t>、一颗二叉树如图示，若采用顺序存储结构，即用一维数组元素存储该二叉树中的结点（根结点的下标为</a:t>
            </a:r>
            <a:r>
              <a:rPr kumimoji="1" lang="en-US" altLang="zh-CN" sz="2400" dirty="0"/>
              <a:t>1</a:t>
            </a:r>
            <a:r>
              <a:rPr kumimoji="1" lang="zh-CN" altLang="en-US" sz="2400" dirty="0"/>
              <a:t>，若某结点的下标为</a:t>
            </a:r>
            <a:r>
              <a:rPr kumimoji="1" lang="en-US" altLang="zh-CN" sz="2400" dirty="0" err="1"/>
              <a:t>i</a:t>
            </a:r>
            <a:r>
              <a:rPr kumimoji="1" lang="en-US" altLang="zh-CN" sz="2400" dirty="0"/>
              <a:t>,</a:t>
            </a:r>
            <a:r>
              <a:rPr kumimoji="1" lang="zh-CN" altLang="en-US" sz="2400" dirty="0"/>
              <a:t>则其左孩子仅次于下标</a:t>
            </a:r>
            <a:r>
              <a:rPr kumimoji="1" lang="en-US" altLang="zh-CN" sz="2400" dirty="0"/>
              <a:t>2i</a:t>
            </a:r>
            <a:r>
              <a:rPr kumimoji="1" lang="zh-CN" altLang="en-US" sz="2400" dirty="0"/>
              <a:t>处、右孩子位于下标</a:t>
            </a:r>
            <a:r>
              <a:rPr kumimoji="1" lang="en-US" altLang="zh-CN" sz="2400" dirty="0"/>
              <a:t>2i+1</a:t>
            </a:r>
            <a:r>
              <a:rPr kumimoji="1" lang="zh-CN" altLang="en-US" sz="2400" dirty="0"/>
              <a:t>处），则该数组的最大下标至少为</a:t>
            </a:r>
            <a:r>
              <a:rPr kumimoji="1" lang="en-US" altLang="zh-CN" sz="2400" dirty="0"/>
              <a:t>(</a:t>
            </a:r>
            <a:r>
              <a:rPr kumimoji="1" lang="zh-CN" altLang="en-US" sz="2400" dirty="0"/>
              <a:t>     </a:t>
            </a:r>
            <a:r>
              <a:rPr kumimoji="1" lang="en-US" altLang="zh-CN" sz="2400" dirty="0"/>
              <a:t>)</a:t>
            </a:r>
            <a:endParaRPr kumimoji="1"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1359243" y="2001795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6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632886" y="2026508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10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153665" y="2014151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15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8625016" y="198943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12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9037949" y="102018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9" name="椭圆 8"/>
          <p:cNvSpPr/>
          <p:nvPr/>
        </p:nvSpPr>
        <p:spPr>
          <a:xfrm>
            <a:off x="1878227" y="2804985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A</a:t>
            </a:r>
            <a:endParaRPr kumimoji="1" lang="zh-CN" altLang="en-US" dirty="0"/>
          </a:p>
        </p:txBody>
      </p:sp>
      <p:sp>
        <p:nvSpPr>
          <p:cNvPr id="10" name="椭圆 9"/>
          <p:cNvSpPr/>
          <p:nvPr/>
        </p:nvSpPr>
        <p:spPr>
          <a:xfrm>
            <a:off x="1021493" y="3719386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B</a:t>
            </a:r>
            <a:endParaRPr kumimoji="1" lang="zh-CN" altLang="en-US" dirty="0"/>
          </a:p>
        </p:txBody>
      </p:sp>
      <p:sp>
        <p:nvSpPr>
          <p:cNvPr id="11" name="椭圆 10"/>
          <p:cNvSpPr/>
          <p:nvPr/>
        </p:nvSpPr>
        <p:spPr>
          <a:xfrm>
            <a:off x="2656703" y="3669958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C</a:t>
            </a:r>
            <a:endParaRPr kumimoji="1" lang="zh-CN" altLang="en-US" dirty="0"/>
          </a:p>
        </p:txBody>
      </p:sp>
      <p:sp>
        <p:nvSpPr>
          <p:cNvPr id="12" name="椭圆 11"/>
          <p:cNvSpPr/>
          <p:nvPr/>
        </p:nvSpPr>
        <p:spPr>
          <a:xfrm>
            <a:off x="2001795" y="4415482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D</a:t>
            </a:r>
            <a:endParaRPr kumimoji="1" lang="zh-CN" altLang="en-US" dirty="0"/>
          </a:p>
        </p:txBody>
      </p:sp>
      <p:sp>
        <p:nvSpPr>
          <p:cNvPr id="13" name="椭圆 12"/>
          <p:cNvSpPr/>
          <p:nvPr/>
        </p:nvSpPr>
        <p:spPr>
          <a:xfrm>
            <a:off x="3373394" y="4415482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E</a:t>
            </a:r>
            <a:endParaRPr kumimoji="1" lang="zh-CN" altLang="en-US" dirty="0"/>
          </a:p>
        </p:txBody>
      </p:sp>
      <p:sp>
        <p:nvSpPr>
          <p:cNvPr id="14" name="椭圆 13"/>
          <p:cNvSpPr/>
          <p:nvPr/>
        </p:nvSpPr>
        <p:spPr>
          <a:xfrm>
            <a:off x="3966519" y="5461688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F</a:t>
            </a:r>
            <a:endParaRPr kumimoji="1" lang="zh-CN" altLang="en-US" dirty="0"/>
          </a:p>
        </p:txBody>
      </p:sp>
      <p:cxnSp>
        <p:nvCxnSpPr>
          <p:cNvPr id="15" name="直线连接符 14"/>
          <p:cNvCxnSpPr>
            <a:stCxn id="9" idx="3"/>
            <a:endCxn id="10" idx="7"/>
          </p:cNvCxnSpPr>
          <p:nvPr/>
        </p:nvCxnSpPr>
        <p:spPr>
          <a:xfrm flipH="1">
            <a:off x="1422285" y="3205776"/>
            <a:ext cx="524707" cy="5823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线连接符 15"/>
          <p:cNvCxnSpPr>
            <a:endCxn id="11" idx="1"/>
          </p:cNvCxnSpPr>
          <p:nvPr/>
        </p:nvCxnSpPr>
        <p:spPr>
          <a:xfrm>
            <a:off x="2230397" y="3244103"/>
            <a:ext cx="495071" cy="4946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线连接符 16"/>
          <p:cNvCxnSpPr/>
          <p:nvPr/>
        </p:nvCxnSpPr>
        <p:spPr>
          <a:xfrm flipH="1">
            <a:off x="2199156" y="4088831"/>
            <a:ext cx="524707" cy="5823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线连接符 17"/>
          <p:cNvCxnSpPr>
            <a:endCxn id="13" idx="1"/>
          </p:cNvCxnSpPr>
          <p:nvPr/>
        </p:nvCxnSpPr>
        <p:spPr>
          <a:xfrm>
            <a:off x="3048629" y="4088830"/>
            <a:ext cx="393530" cy="3954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线连接符 18"/>
          <p:cNvCxnSpPr>
            <a:endCxn id="14" idx="1"/>
          </p:cNvCxnSpPr>
          <p:nvPr/>
        </p:nvCxnSpPr>
        <p:spPr>
          <a:xfrm>
            <a:off x="3704513" y="4866957"/>
            <a:ext cx="330771" cy="6634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表格 20"/>
          <p:cNvGraphicFramePr>
            <a:graphicFrameLocks noGrp="1"/>
          </p:cNvGraphicFramePr>
          <p:nvPr/>
        </p:nvGraphicFramePr>
        <p:xfrm>
          <a:off x="4703273" y="3583324"/>
          <a:ext cx="709132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4320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15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C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F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F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766" y="1066047"/>
            <a:ext cx="10515600" cy="59630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9</a:t>
            </a:r>
            <a:r>
              <a:rPr kumimoji="1" lang="zh-CN" altLang="en-US" dirty="0"/>
              <a:t>、</a:t>
            </a:r>
            <a:r>
              <a:rPr kumimoji="1" lang="en-US" altLang="zh-CN" dirty="0"/>
              <a:t>100</a:t>
            </a:r>
            <a:r>
              <a:rPr kumimoji="1" lang="zh-CN" altLang="en-US" dirty="0"/>
              <a:t>以内的最大的素数（     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7825" y="2107190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89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068473" y="2107190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97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5329760" y="2070120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91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628117" y="2070119"/>
            <a:ext cx="888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93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5421772" y="117953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B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5205" y="379884"/>
            <a:ext cx="10515600" cy="509802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10</a:t>
            </a:r>
            <a:r>
              <a:rPr kumimoji="1" lang="zh-CN" altLang="en-US" dirty="0"/>
              <a:t>、</a:t>
            </a:r>
            <a:r>
              <a:rPr kumimoji="1" lang="en-US" altLang="zh-CN" dirty="0"/>
              <a:t>319</a:t>
            </a:r>
            <a:r>
              <a:rPr kumimoji="1" lang="zh-CN" altLang="en-US" dirty="0"/>
              <a:t>和</a:t>
            </a:r>
            <a:r>
              <a:rPr kumimoji="1" lang="en-US" altLang="zh-CN" dirty="0"/>
              <a:t>377</a:t>
            </a:r>
            <a:r>
              <a:rPr kumimoji="1" lang="zh-CN" altLang="en-US" dirty="0"/>
              <a:t>的最大公约数是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  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840259" y="1421027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27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2631989" y="1421027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33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4683211" y="1396313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29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030994" y="1371600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   </a:t>
            </a:r>
            <a:r>
              <a:rPr kumimoji="1" lang="en-US" altLang="zh-CN" dirty="0"/>
              <a:t>31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1285103" y="2434281"/>
            <a:ext cx="147187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辗转相法</a:t>
            </a:r>
            <a:endParaRPr kumimoji="1" lang="en-US" altLang="zh-CN" dirty="0"/>
          </a:p>
          <a:p>
            <a:r>
              <a:rPr kumimoji="1" lang="en-US" altLang="zh-CN" dirty="0" err="1"/>
              <a:t>gcd</a:t>
            </a:r>
            <a:r>
              <a:rPr kumimoji="1" lang="en-US" altLang="zh-CN" dirty="0"/>
              <a:t>(377,319)</a:t>
            </a:r>
          </a:p>
          <a:p>
            <a:r>
              <a:rPr kumimoji="1" lang="en-US" altLang="zh-CN" dirty="0" err="1"/>
              <a:t>gcd</a:t>
            </a:r>
            <a:r>
              <a:rPr kumimoji="1" lang="en-US" altLang="zh-CN" dirty="0"/>
              <a:t>(319,58)</a:t>
            </a:r>
          </a:p>
          <a:p>
            <a:r>
              <a:rPr kumimoji="1" lang="en-US" altLang="zh-CN" dirty="0" err="1"/>
              <a:t>Gcd</a:t>
            </a:r>
            <a:r>
              <a:rPr kumimoji="1" lang="en-US" altLang="zh-CN" dirty="0"/>
              <a:t>(58,29)</a:t>
            </a:r>
          </a:p>
          <a:p>
            <a:r>
              <a:rPr kumimoji="1" lang="en-US" altLang="zh-CN" dirty="0"/>
              <a:t>29</a:t>
            </a:r>
            <a:endParaRPr kumimoji="1"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5618082" y="394248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</a:rPr>
              <a:t>C</a:t>
            </a:r>
            <a:endParaRPr kumimoji="1"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254615" y="2720052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377%319=58</a:t>
            </a:r>
            <a:endParaRPr kumimoji="1"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3254615" y="3014851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319%58=29</a:t>
            </a:r>
            <a:endParaRPr kumimoji="1"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3254615" y="3289152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58%29=0</a:t>
            </a:r>
            <a:endParaRPr kumimoji="1"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5714" y="194534"/>
            <a:ext cx="11563864" cy="2227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CN" sz="2000" dirty="0"/>
              <a:t>11</a:t>
            </a:r>
            <a:r>
              <a:rPr kumimoji="1" lang="zh-CN" altLang="en-US" sz="2000" dirty="0"/>
              <a:t>、新学期开学了，小胖想减肥，健身教练给小胖制定了两个训练方案。</a:t>
            </a:r>
            <a:endParaRPr kumimoji="1" lang="en-US" altLang="zh-CN" sz="2000" dirty="0"/>
          </a:p>
          <a:p>
            <a:pPr marL="0" indent="0">
              <a:buNone/>
            </a:pPr>
            <a:r>
              <a:rPr kumimoji="1" lang="zh-CN" altLang="en-US" sz="2000" dirty="0"/>
              <a:t>方案一：每次连续跑</a:t>
            </a:r>
            <a:r>
              <a:rPr kumimoji="1" lang="en-US" altLang="zh-CN" sz="2000" dirty="0"/>
              <a:t>3</a:t>
            </a:r>
            <a:r>
              <a:rPr kumimoji="1" lang="zh-CN" altLang="en-US" sz="2000" dirty="0"/>
              <a:t>公里可以消耗</a:t>
            </a:r>
            <a:r>
              <a:rPr kumimoji="1" lang="en-US" altLang="zh-CN" sz="2000" dirty="0"/>
              <a:t>300</a:t>
            </a:r>
            <a:r>
              <a:rPr kumimoji="1" lang="zh-CN" altLang="en-US" sz="2000" dirty="0"/>
              <a:t>千卡</a:t>
            </a:r>
            <a:r>
              <a:rPr kumimoji="1" lang="en-US" altLang="zh-CN" sz="2000" dirty="0"/>
              <a:t>(</a:t>
            </a:r>
            <a:r>
              <a:rPr kumimoji="1" lang="zh-CN" altLang="en-US" sz="2000" dirty="0"/>
              <a:t>耗时半小时</a:t>
            </a:r>
            <a:r>
              <a:rPr kumimoji="1" lang="en-US" altLang="zh-CN" sz="2000" dirty="0"/>
              <a:t>)</a:t>
            </a:r>
            <a:r>
              <a:rPr kumimoji="1" lang="zh-CN" altLang="en-US" sz="2000" dirty="0"/>
              <a:t>；</a:t>
            </a:r>
            <a:endParaRPr kumimoji="1" lang="en-US" altLang="zh-CN" sz="2000" dirty="0"/>
          </a:p>
          <a:p>
            <a:pPr marL="0" indent="0">
              <a:buNone/>
            </a:pPr>
            <a:r>
              <a:rPr kumimoji="1" lang="zh-CN" altLang="en-US" sz="2000" dirty="0"/>
              <a:t>方案二：每次连续跑</a:t>
            </a:r>
            <a:r>
              <a:rPr kumimoji="1" lang="en-US" altLang="zh-CN" sz="2000" dirty="0"/>
              <a:t>5</a:t>
            </a:r>
            <a:r>
              <a:rPr kumimoji="1" lang="zh-CN" altLang="en-US" sz="2000" dirty="0"/>
              <a:t>公里可以消耗</a:t>
            </a:r>
            <a:r>
              <a:rPr kumimoji="1" lang="en-US" altLang="zh-CN" sz="2000" dirty="0"/>
              <a:t>600</a:t>
            </a:r>
            <a:r>
              <a:rPr kumimoji="1" lang="zh-CN" altLang="en-US" sz="2000" dirty="0"/>
              <a:t>千卡</a:t>
            </a:r>
            <a:r>
              <a:rPr kumimoji="1" lang="en-US" altLang="zh-CN" sz="2000" dirty="0"/>
              <a:t>(</a:t>
            </a:r>
            <a:r>
              <a:rPr kumimoji="1" lang="zh-CN" altLang="en-US" sz="2000" dirty="0"/>
              <a:t>耗时</a:t>
            </a:r>
            <a:r>
              <a:rPr kumimoji="1" lang="en-US" altLang="zh-CN" sz="2000" dirty="0"/>
              <a:t>1</a:t>
            </a:r>
            <a:r>
              <a:rPr kumimoji="1" lang="zh-CN" altLang="en-US" sz="2000" dirty="0"/>
              <a:t>小时</a:t>
            </a:r>
            <a:r>
              <a:rPr kumimoji="1" lang="en-US" altLang="zh-CN" sz="2000" dirty="0"/>
              <a:t>)</a:t>
            </a:r>
            <a:r>
              <a:rPr kumimoji="1" lang="zh-CN" altLang="en-US" sz="2000" dirty="0"/>
              <a:t>。</a:t>
            </a:r>
            <a:endParaRPr kumimoji="1" lang="en-US" altLang="zh-CN" sz="2000" dirty="0"/>
          </a:p>
          <a:p>
            <a:pPr marL="0" indent="0">
              <a:buNone/>
            </a:pPr>
            <a:r>
              <a:rPr kumimoji="1" lang="zh-CN" altLang="en-US" sz="2000" dirty="0"/>
              <a:t>小胖每周周一到周四能抽出半小时跑步，周五到周日能抽出一小时跑步。另外，教练建议小胖每周最多跑</a:t>
            </a:r>
            <a:r>
              <a:rPr kumimoji="1" lang="en-US" altLang="zh-CN" sz="2000" dirty="0"/>
              <a:t>21</a:t>
            </a:r>
            <a:r>
              <a:rPr kumimoji="1" lang="zh-CN" altLang="en-US" sz="2000" dirty="0"/>
              <a:t>公里，否则损伤膝盖。请问如果小胖想严格执行教练的方案，并且不想损伤膝盖，每周最多通过跑步消耗</a:t>
            </a:r>
            <a:r>
              <a:rPr kumimoji="1" lang="en-US" altLang="zh-CN" sz="2000" dirty="0"/>
              <a:t>(</a:t>
            </a:r>
            <a:r>
              <a:rPr kumimoji="1" lang="zh-CN" altLang="en-US" sz="2000" dirty="0"/>
              <a:t>     </a:t>
            </a:r>
            <a:r>
              <a:rPr kumimoji="1" lang="en-US" altLang="zh-CN" sz="2000" dirty="0"/>
              <a:t>)</a:t>
            </a:r>
            <a:r>
              <a:rPr kumimoji="1" lang="zh-CN" altLang="en-US" sz="2000" dirty="0"/>
              <a:t>千卡。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6627" y="2570205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3000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496962" y="2582562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2500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054810" y="2557850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2400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8563232" y="254549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</a:t>
            </a:r>
            <a:r>
              <a:rPr kumimoji="1" lang="en-US" altLang="zh-CN" dirty="0"/>
              <a:t>2500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 flipH="1">
            <a:off x="1853513" y="1940011"/>
            <a:ext cx="420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C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91978" y="3323968"/>
            <a:ext cx="3280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方案一执行</a:t>
            </a:r>
            <a:r>
              <a:rPr kumimoji="1" lang="en-US" altLang="zh-CN" dirty="0" err="1"/>
              <a:t>i</a:t>
            </a:r>
            <a:r>
              <a:rPr kumimoji="1" lang="zh-CN" altLang="en-US" dirty="0"/>
              <a:t>天   方案二执行</a:t>
            </a:r>
            <a:r>
              <a:rPr kumimoji="1" lang="en-US" altLang="zh-CN" dirty="0"/>
              <a:t>j</a:t>
            </a:r>
            <a:r>
              <a:rPr kumimoji="1" lang="zh-CN" altLang="en-US" dirty="0"/>
              <a:t>天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75038" y="388002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Max(300</a:t>
            </a:r>
            <a:r>
              <a:rPr kumimoji="1" lang="zh-CN" altLang="en-US" dirty="0"/>
              <a:t>*</a:t>
            </a:r>
            <a:r>
              <a:rPr kumimoji="1" lang="en-US" altLang="zh-CN" dirty="0"/>
              <a:t>i+600</a:t>
            </a:r>
            <a:r>
              <a:rPr kumimoji="1" lang="zh-CN" altLang="en-US" dirty="0"/>
              <a:t>*</a:t>
            </a:r>
            <a:r>
              <a:rPr kumimoji="1" lang="en-US" altLang="zh-CN" dirty="0"/>
              <a:t>j)</a:t>
            </a:r>
            <a:endParaRPr kumimoji="1"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5597611" y="3323968"/>
            <a:ext cx="14253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约束条件：</a:t>
            </a:r>
            <a:endParaRPr kumimoji="1" lang="en-US" altLang="zh-CN" dirty="0"/>
          </a:p>
          <a:p>
            <a:r>
              <a:rPr kumimoji="1" lang="en-US" altLang="zh-CN" dirty="0"/>
              <a:t>3</a:t>
            </a:r>
            <a:r>
              <a:rPr kumimoji="1" lang="zh-CN" altLang="en-US" dirty="0"/>
              <a:t>*</a:t>
            </a:r>
            <a:r>
              <a:rPr kumimoji="1" lang="en-US" altLang="zh-CN" dirty="0"/>
              <a:t>i+5</a:t>
            </a:r>
            <a:r>
              <a:rPr kumimoji="1" lang="zh-CN" altLang="en-US" dirty="0"/>
              <a:t>*</a:t>
            </a:r>
            <a:r>
              <a:rPr kumimoji="1" lang="en-US" altLang="zh-CN" dirty="0"/>
              <a:t>j&lt;=21</a:t>
            </a:r>
          </a:p>
          <a:p>
            <a:r>
              <a:rPr kumimoji="1" lang="en-US" altLang="zh-CN" dirty="0"/>
              <a:t>0&lt;=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&lt;=4</a:t>
            </a:r>
          </a:p>
          <a:p>
            <a:r>
              <a:rPr kumimoji="1" lang="en-US" altLang="zh-CN" dirty="0"/>
              <a:t>0&lt;=j&lt;=3</a:t>
            </a:r>
          </a:p>
          <a:p>
            <a:r>
              <a:rPr kumimoji="1" lang="en-US" altLang="zh-CN" dirty="0" err="1"/>
              <a:t>i+j</a:t>
            </a:r>
            <a:r>
              <a:rPr kumimoji="1" lang="en-US" altLang="zh-CN" dirty="0"/>
              <a:t>&lt;=7</a:t>
            </a:r>
            <a:endParaRPr kumimoji="1"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4633784" y="5325763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err="1"/>
              <a:t>i</a:t>
            </a:r>
            <a:r>
              <a:rPr kumimoji="1" lang="en-US" altLang="zh-CN" dirty="0"/>
              <a:t>=2,j=3</a:t>
            </a:r>
            <a:endParaRPr kumimoji="1"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6240162" y="5362833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得最大值</a:t>
            </a:r>
            <a:r>
              <a:rPr kumimoji="1" lang="en-US" altLang="zh-CN" dirty="0"/>
              <a:t>2400</a:t>
            </a:r>
            <a:endParaRPr kumimoji="1"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13486" y="861797"/>
            <a:ext cx="10515600" cy="101643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12</a:t>
            </a:r>
            <a:r>
              <a:rPr kumimoji="1" lang="zh-CN" altLang="en-US" dirty="0"/>
              <a:t>、一副纸牌除掉大小王有</a:t>
            </a:r>
            <a:r>
              <a:rPr kumimoji="1" lang="en-US" altLang="zh-CN" dirty="0"/>
              <a:t>52</a:t>
            </a:r>
            <a:r>
              <a:rPr kumimoji="1" lang="zh-CN" altLang="en-US" dirty="0"/>
              <a:t>张牌，四种花色，每种花色</a:t>
            </a:r>
            <a:r>
              <a:rPr kumimoji="1" lang="en-US" altLang="zh-CN" dirty="0"/>
              <a:t>13</a:t>
            </a:r>
            <a:r>
              <a:rPr kumimoji="1" lang="zh-CN" altLang="en-US" dirty="0"/>
              <a:t>张。假设从这</a:t>
            </a:r>
            <a:r>
              <a:rPr kumimoji="1" lang="en-US" altLang="zh-CN" dirty="0"/>
              <a:t>52</a:t>
            </a:r>
            <a:r>
              <a:rPr kumimoji="1" lang="zh-CN" altLang="en-US" dirty="0"/>
              <a:t>张牌随机抽取</a:t>
            </a:r>
            <a:r>
              <a:rPr kumimoji="1" lang="en-US" altLang="zh-CN" dirty="0"/>
              <a:t>13</a:t>
            </a:r>
            <a:r>
              <a:rPr kumimoji="1" lang="zh-CN" altLang="en-US" dirty="0"/>
              <a:t>张纸牌，则至少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)</a:t>
            </a:r>
            <a:r>
              <a:rPr kumimoji="1" lang="zh-CN" altLang="en-US" dirty="0"/>
              <a:t>张牌花色一致。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13254" y="2360141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4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200400" y="2335427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5375189" y="2347784"/>
            <a:ext cx="1050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   </a:t>
            </a:r>
            <a:r>
              <a:rPr kumimoji="1" lang="en-US" altLang="zh-CN" dirty="0"/>
              <a:t>3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970108" y="2286000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   </a:t>
            </a:r>
            <a:r>
              <a:rPr kumimoji="1" lang="en-US" altLang="zh-CN" dirty="0"/>
              <a:t>5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7804037" y="1370012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210962" y="3632886"/>
            <a:ext cx="51924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13</a:t>
            </a:r>
            <a:r>
              <a:rPr kumimoji="1" lang="zh-CN" altLang="en-US" dirty="0"/>
              <a:t>张牌最坏情况就是</a:t>
            </a:r>
            <a:r>
              <a:rPr kumimoji="1" lang="en-US" altLang="zh-CN" dirty="0"/>
              <a:t>4</a:t>
            </a:r>
            <a:r>
              <a:rPr kumimoji="1" lang="zh-CN" altLang="en-US" dirty="0"/>
              <a:t>种花色分别为</a:t>
            </a:r>
            <a:r>
              <a:rPr kumimoji="1" lang="en-US" altLang="zh-CN" dirty="0"/>
              <a:t>3</a:t>
            </a:r>
            <a:r>
              <a:rPr kumimoji="1" lang="zh-CN" altLang="en-US" dirty="0"/>
              <a:t>，</a:t>
            </a:r>
            <a:r>
              <a:rPr kumimoji="1" lang="en-US" altLang="zh-CN" dirty="0"/>
              <a:t>3</a:t>
            </a:r>
            <a:r>
              <a:rPr kumimoji="1" lang="zh-CN" altLang="en-US" dirty="0"/>
              <a:t>，</a:t>
            </a:r>
            <a:r>
              <a:rPr kumimoji="1" lang="en-US" altLang="zh-CN" dirty="0"/>
              <a:t>3</a:t>
            </a:r>
            <a:r>
              <a:rPr kumimoji="1" lang="zh-CN" altLang="en-US" dirty="0"/>
              <a:t>，</a:t>
            </a:r>
            <a:r>
              <a:rPr kumimoji="1" lang="en-US" altLang="zh-CN" dirty="0"/>
              <a:t>4</a:t>
            </a:r>
            <a:r>
              <a:rPr kumimoji="1" lang="zh-CN" altLang="en-US" dirty="0"/>
              <a:t>张</a:t>
            </a:r>
            <a:endParaRPr kumimoji="1" lang="en-US" altLang="zh-CN" dirty="0"/>
          </a:p>
          <a:p>
            <a:r>
              <a:rPr kumimoji="1" lang="zh-CN" altLang="en-US" dirty="0"/>
              <a:t>也就是至少</a:t>
            </a:r>
            <a:r>
              <a:rPr kumimoji="1" lang="en-US" altLang="zh-CN" dirty="0"/>
              <a:t>4</a:t>
            </a:r>
            <a:r>
              <a:rPr kumimoji="1" lang="zh-CN" altLang="en-US" dirty="0"/>
              <a:t>张一样花色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1703" y="355171"/>
            <a:ext cx="10515600" cy="1757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zh-CN" sz="2400" dirty="0"/>
              <a:t>13</a:t>
            </a:r>
            <a:r>
              <a:rPr kumimoji="1" lang="zh-CN" altLang="en-US" sz="2400" dirty="0"/>
              <a:t>、一些数字可以颠倒过来看，例如</a:t>
            </a:r>
            <a:r>
              <a:rPr kumimoji="1" lang="en-US" altLang="zh-CN" sz="2400" dirty="0"/>
              <a:t>0</a:t>
            </a:r>
            <a:r>
              <a:rPr kumimoji="1" lang="zh-CN" altLang="en-US" sz="2400" dirty="0"/>
              <a:t>、</a:t>
            </a:r>
            <a:r>
              <a:rPr kumimoji="1" lang="en-US" altLang="zh-CN" sz="2400" dirty="0"/>
              <a:t>1</a:t>
            </a:r>
            <a:r>
              <a:rPr kumimoji="1" lang="zh-CN" altLang="en-US" sz="2400" dirty="0"/>
              <a:t>、</a:t>
            </a:r>
            <a:r>
              <a:rPr kumimoji="1" lang="en-US" altLang="zh-CN" sz="2400" dirty="0"/>
              <a:t>8</a:t>
            </a:r>
            <a:r>
              <a:rPr kumimoji="1" lang="zh-CN" altLang="en-US" sz="2400" dirty="0"/>
              <a:t>颠倒过来还是本身，</a:t>
            </a:r>
            <a:r>
              <a:rPr kumimoji="1" lang="en-US" altLang="zh-CN" sz="2400" dirty="0"/>
              <a:t>6</a:t>
            </a:r>
            <a:r>
              <a:rPr kumimoji="1" lang="zh-CN" altLang="en-US" sz="2400" dirty="0"/>
              <a:t>颠倒过来是</a:t>
            </a:r>
            <a:r>
              <a:rPr kumimoji="1" lang="en-US" altLang="zh-CN" sz="2400" dirty="0"/>
              <a:t>9</a:t>
            </a:r>
            <a:r>
              <a:rPr kumimoji="1" lang="zh-CN" altLang="en-US" sz="2400" dirty="0"/>
              <a:t>，</a:t>
            </a:r>
            <a:r>
              <a:rPr kumimoji="1" lang="en-US" altLang="zh-CN" sz="2400" dirty="0"/>
              <a:t>9</a:t>
            </a:r>
            <a:r>
              <a:rPr kumimoji="1" lang="zh-CN" altLang="en-US" sz="2400" dirty="0"/>
              <a:t>颠倒过来还是</a:t>
            </a:r>
            <a:r>
              <a:rPr kumimoji="1" lang="en-US" altLang="zh-CN" sz="2400" dirty="0"/>
              <a:t>6</a:t>
            </a:r>
            <a:r>
              <a:rPr kumimoji="1" lang="zh-CN" altLang="en-US" sz="2400" dirty="0"/>
              <a:t>，其它数字颠倒过来不构成数字。类似的，一些多位数也可以颠倒过来看，比如</a:t>
            </a:r>
            <a:r>
              <a:rPr kumimoji="1" lang="en-US" altLang="zh-CN" sz="2400" dirty="0"/>
              <a:t>106</a:t>
            </a:r>
            <a:r>
              <a:rPr kumimoji="1" lang="zh-CN" altLang="en-US" sz="2400" dirty="0"/>
              <a:t>颠倒过来是</a:t>
            </a:r>
            <a:r>
              <a:rPr kumimoji="1" lang="en-US" altLang="zh-CN" sz="2400" dirty="0"/>
              <a:t>901.</a:t>
            </a:r>
            <a:r>
              <a:rPr kumimoji="1" lang="zh-CN" altLang="en-US" sz="2400" dirty="0"/>
              <a:t>假设某个城市的车牌中由</a:t>
            </a:r>
            <a:r>
              <a:rPr kumimoji="1" lang="en-US" altLang="zh-CN" sz="2400" dirty="0"/>
              <a:t>5</a:t>
            </a:r>
            <a:r>
              <a:rPr kumimoji="1" lang="zh-CN" altLang="en-US" sz="2400" dirty="0"/>
              <a:t>位数字组成，每一位都可以取</a:t>
            </a:r>
            <a:r>
              <a:rPr kumimoji="1" lang="en-US" altLang="zh-CN" sz="2400" dirty="0"/>
              <a:t>0</a:t>
            </a:r>
            <a:r>
              <a:rPr kumimoji="1" lang="zh-CN" altLang="en-US" sz="2400" dirty="0"/>
              <a:t>到</a:t>
            </a:r>
            <a:r>
              <a:rPr kumimoji="1" lang="en-US" altLang="zh-CN" sz="2400" dirty="0"/>
              <a:t>9.</a:t>
            </a:r>
            <a:r>
              <a:rPr kumimoji="1" lang="zh-CN" altLang="en-US" sz="2400" dirty="0"/>
              <a:t>请问这个城市最多有</a:t>
            </a:r>
            <a:r>
              <a:rPr kumimoji="1" lang="en-US" altLang="zh-CN" sz="2400" dirty="0"/>
              <a:t>(</a:t>
            </a:r>
            <a:r>
              <a:rPr kumimoji="1" lang="zh-CN" altLang="en-US" sz="2400" dirty="0"/>
              <a:t>     </a:t>
            </a:r>
            <a:r>
              <a:rPr kumimoji="1" lang="en-US" altLang="zh-CN" sz="2400" dirty="0"/>
              <a:t>)</a:t>
            </a:r>
            <a:r>
              <a:rPr kumimoji="1" lang="zh-CN" altLang="en-US" sz="2400" dirty="0"/>
              <a:t>个车牌倒过来恰好还是原来的车牌</a:t>
            </a:r>
            <a:r>
              <a:rPr kumimoji="1" lang="en-US" altLang="zh-CN" sz="2400" dirty="0"/>
              <a:t>?</a:t>
            </a:r>
            <a:endParaRPr kumimoji="1"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926757" y="254549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60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385752" y="2545492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</a:t>
            </a:r>
            <a:r>
              <a:rPr kumimoji="1" lang="en-US" altLang="zh-CN" dirty="0"/>
              <a:t>125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5869460" y="2508422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C.75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8365525" y="2533135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100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7154561" y="1383957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C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21027" y="3496962"/>
            <a:ext cx="3991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第</a:t>
            </a:r>
            <a:r>
              <a:rPr kumimoji="1" lang="en-US" altLang="zh-CN" dirty="0"/>
              <a:t>1</a:t>
            </a:r>
            <a:r>
              <a:rPr kumimoji="1" lang="zh-CN" altLang="en-US" dirty="0"/>
              <a:t>，</a:t>
            </a:r>
            <a:r>
              <a:rPr kumimoji="1" lang="en-US" altLang="zh-CN" dirty="0"/>
              <a:t>2</a:t>
            </a:r>
            <a:r>
              <a:rPr kumimoji="1" lang="zh-CN" altLang="en-US" dirty="0"/>
              <a:t>位有</a:t>
            </a:r>
            <a:r>
              <a:rPr kumimoji="1" lang="en-US" altLang="zh-CN" dirty="0"/>
              <a:t>5</a:t>
            </a:r>
            <a:r>
              <a:rPr kumimoji="1" lang="zh-CN" altLang="en-US" dirty="0"/>
              <a:t>种选法： </a:t>
            </a:r>
            <a:r>
              <a:rPr kumimoji="1" lang="en-US" altLang="zh-CN" dirty="0"/>
              <a:t>0</a:t>
            </a:r>
            <a:r>
              <a:rPr kumimoji="1" lang="zh-CN" altLang="en-US" dirty="0"/>
              <a:t>，</a:t>
            </a:r>
            <a:r>
              <a:rPr kumimoji="1" lang="en-US" altLang="zh-CN" dirty="0"/>
              <a:t>1</a:t>
            </a:r>
            <a:r>
              <a:rPr kumimoji="1" lang="zh-CN" altLang="en-US" dirty="0"/>
              <a:t>，</a:t>
            </a:r>
            <a:r>
              <a:rPr kumimoji="1" lang="en-US" altLang="zh-CN" dirty="0"/>
              <a:t>6</a:t>
            </a:r>
            <a:r>
              <a:rPr kumimoji="1" lang="zh-CN" altLang="en-US" dirty="0"/>
              <a:t>，</a:t>
            </a:r>
            <a:r>
              <a:rPr kumimoji="1" lang="en-US" altLang="zh-CN" dirty="0"/>
              <a:t>8</a:t>
            </a:r>
            <a:r>
              <a:rPr kumimoji="1" lang="zh-CN" altLang="en-US" dirty="0"/>
              <a:t>，</a:t>
            </a:r>
            <a:r>
              <a:rPr kumimoji="1" lang="en-US" altLang="zh-CN" dirty="0"/>
              <a:t>9</a:t>
            </a:r>
            <a:endParaRPr kumimoji="1"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433384" y="4238367"/>
            <a:ext cx="2640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第</a:t>
            </a:r>
            <a:r>
              <a:rPr kumimoji="1" lang="en-US" altLang="zh-CN" dirty="0"/>
              <a:t>3</a:t>
            </a:r>
            <a:r>
              <a:rPr kumimoji="1" lang="zh-CN" altLang="en-US" dirty="0"/>
              <a:t>位有</a:t>
            </a:r>
            <a:r>
              <a:rPr kumimoji="1" lang="en-US" altLang="zh-CN" dirty="0"/>
              <a:t>3</a:t>
            </a:r>
            <a:r>
              <a:rPr kumimoji="1" lang="zh-CN" altLang="en-US" dirty="0"/>
              <a:t>种选法</a:t>
            </a:r>
            <a:r>
              <a:rPr kumimoji="1" lang="en-US" altLang="zh-CN" dirty="0"/>
              <a:t>0</a:t>
            </a:r>
            <a:r>
              <a:rPr kumimoji="1" lang="zh-CN" altLang="en-US" dirty="0"/>
              <a:t>，</a:t>
            </a:r>
            <a:r>
              <a:rPr kumimoji="1" lang="en-US" altLang="zh-CN" dirty="0"/>
              <a:t>1</a:t>
            </a:r>
            <a:r>
              <a:rPr kumimoji="1" lang="zh-CN" altLang="en-US" dirty="0"/>
              <a:t>，</a:t>
            </a:r>
            <a:r>
              <a:rPr kumimoji="1" lang="en-US" altLang="zh-CN" dirty="0"/>
              <a:t>8</a:t>
            </a:r>
            <a:endParaRPr kumimoji="1"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1507525" y="4880918"/>
            <a:ext cx="3214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第</a:t>
            </a:r>
            <a:r>
              <a:rPr kumimoji="1" lang="en-US" altLang="zh-CN" dirty="0"/>
              <a:t>4</a:t>
            </a:r>
            <a:r>
              <a:rPr kumimoji="1" lang="zh-CN" altLang="en-US" dirty="0"/>
              <a:t>，</a:t>
            </a:r>
            <a:r>
              <a:rPr kumimoji="1" lang="en-US" altLang="zh-CN" dirty="0"/>
              <a:t>5</a:t>
            </a:r>
            <a:r>
              <a:rPr kumimoji="1" lang="zh-CN" altLang="en-US" dirty="0"/>
              <a:t>位由前面两位决定</a:t>
            </a:r>
            <a:endParaRPr kumimoji="1" lang="en-US" altLang="zh-CN" dirty="0"/>
          </a:p>
          <a:p>
            <a:r>
              <a:rPr kumimoji="1" lang="zh-CN" altLang="en-US" dirty="0"/>
              <a:t>由乘法原理得到答案</a:t>
            </a:r>
            <a:r>
              <a:rPr kumimoji="1" lang="en-US" altLang="zh-CN" dirty="0"/>
              <a:t>5</a:t>
            </a:r>
            <a:r>
              <a:rPr kumimoji="1" lang="zh-CN" altLang="en-US" dirty="0"/>
              <a:t>*</a:t>
            </a:r>
            <a:r>
              <a:rPr kumimoji="1" lang="en-US" altLang="zh-CN" dirty="0"/>
              <a:t>5</a:t>
            </a:r>
            <a:r>
              <a:rPr kumimoji="1" lang="zh-CN" altLang="en-US" dirty="0"/>
              <a:t>*</a:t>
            </a:r>
            <a:r>
              <a:rPr kumimoji="1" lang="en-US" altLang="zh-CN" dirty="0"/>
              <a:t>3=75</a:t>
            </a:r>
            <a:endParaRPr kumimoji="1"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9346" y="429312"/>
            <a:ext cx="10515600" cy="855791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sz="2400" dirty="0"/>
              <a:t>14</a:t>
            </a:r>
            <a:r>
              <a:rPr kumimoji="1" lang="zh-CN" altLang="en-US" sz="2400" dirty="0"/>
              <a:t>、假设一棵二叉树的后序遍历序列为</a:t>
            </a:r>
            <a:r>
              <a:rPr kumimoji="1" lang="en-US" altLang="zh-CN" sz="2400" dirty="0"/>
              <a:t>DGJHEBIFCA</a:t>
            </a:r>
            <a:r>
              <a:rPr kumimoji="1" lang="zh-CN" altLang="en-US" sz="2400" dirty="0"/>
              <a:t>，中序遍历序列为</a:t>
            </a:r>
            <a:r>
              <a:rPr kumimoji="1" lang="en-US" altLang="zh-CN" sz="2400" dirty="0"/>
              <a:t>DBGEHJACIF</a:t>
            </a:r>
            <a:r>
              <a:rPr kumimoji="1" lang="zh-CN" altLang="en-US" sz="2400" dirty="0"/>
              <a:t>，则其前序遍历序列为（     ）</a:t>
            </a:r>
            <a:endParaRPr kumimoji="1" lang="en-US" altLang="zh-CN" sz="2400" dirty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790832" y="1581665"/>
            <a:ext cx="1786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UcPeriod"/>
            </a:pPr>
            <a:r>
              <a:rPr kumimoji="1" lang="en-US" altLang="zh-CN" dirty="0"/>
              <a:t>ABCDEFGHIJ</a:t>
            </a:r>
          </a:p>
          <a:p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336325" y="1544595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ABDEGHJCFI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042454" y="1594022"/>
            <a:ext cx="1821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ABDEGJHCFI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8760940" y="1556951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</a:t>
            </a:r>
            <a:r>
              <a:rPr kumimoji="1" lang="en-US" altLang="zh-CN" dirty="0"/>
              <a:t>ABDEGHJFIC</a:t>
            </a:r>
            <a:endParaRPr kumimoji="1" lang="zh-CN" altLang="en-US" dirty="0"/>
          </a:p>
        </p:txBody>
      </p:sp>
      <p:sp>
        <p:nvSpPr>
          <p:cNvPr id="9" name="椭圆 8"/>
          <p:cNvSpPr/>
          <p:nvPr/>
        </p:nvSpPr>
        <p:spPr>
          <a:xfrm>
            <a:off x="1989438" y="2199504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1</a:t>
            </a:r>
            <a:endParaRPr kumimoji="1" lang="zh-CN" altLang="en-US" dirty="0"/>
          </a:p>
        </p:txBody>
      </p:sp>
      <p:sp>
        <p:nvSpPr>
          <p:cNvPr id="10" name="椭圆 9"/>
          <p:cNvSpPr/>
          <p:nvPr/>
        </p:nvSpPr>
        <p:spPr>
          <a:xfrm>
            <a:off x="1132704" y="3113905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11" name="椭圆 10"/>
          <p:cNvSpPr/>
          <p:nvPr/>
        </p:nvSpPr>
        <p:spPr>
          <a:xfrm>
            <a:off x="2767914" y="3064477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3</a:t>
            </a:r>
            <a:endParaRPr kumimoji="1" lang="zh-CN" altLang="en-US" dirty="0"/>
          </a:p>
        </p:txBody>
      </p:sp>
      <p:sp>
        <p:nvSpPr>
          <p:cNvPr id="12" name="椭圆 11"/>
          <p:cNvSpPr/>
          <p:nvPr/>
        </p:nvSpPr>
        <p:spPr>
          <a:xfrm>
            <a:off x="2113006" y="3810001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4</a:t>
            </a:r>
            <a:endParaRPr kumimoji="1" lang="zh-CN" altLang="en-US" dirty="0"/>
          </a:p>
        </p:txBody>
      </p:sp>
      <p:sp>
        <p:nvSpPr>
          <p:cNvPr id="13" name="椭圆 12"/>
          <p:cNvSpPr/>
          <p:nvPr/>
        </p:nvSpPr>
        <p:spPr>
          <a:xfrm>
            <a:off x="3484605" y="3810001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5</a:t>
            </a:r>
            <a:endParaRPr kumimoji="1" lang="zh-CN" altLang="en-US" dirty="0"/>
          </a:p>
        </p:txBody>
      </p:sp>
      <p:sp>
        <p:nvSpPr>
          <p:cNvPr id="14" name="椭圆 13"/>
          <p:cNvSpPr/>
          <p:nvPr/>
        </p:nvSpPr>
        <p:spPr>
          <a:xfrm>
            <a:off x="4077730" y="4856207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7</a:t>
            </a:r>
            <a:endParaRPr kumimoji="1" lang="zh-CN" altLang="en-US" dirty="0"/>
          </a:p>
        </p:txBody>
      </p:sp>
      <p:cxnSp>
        <p:nvCxnSpPr>
          <p:cNvPr id="15" name="直线连接符 14"/>
          <p:cNvCxnSpPr>
            <a:stCxn id="9" idx="3"/>
            <a:endCxn id="10" idx="7"/>
          </p:cNvCxnSpPr>
          <p:nvPr/>
        </p:nvCxnSpPr>
        <p:spPr>
          <a:xfrm flipH="1">
            <a:off x="1533496" y="2600295"/>
            <a:ext cx="524707" cy="5823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线连接符 15"/>
          <p:cNvCxnSpPr>
            <a:endCxn id="11" idx="1"/>
          </p:cNvCxnSpPr>
          <p:nvPr/>
        </p:nvCxnSpPr>
        <p:spPr>
          <a:xfrm>
            <a:off x="2341608" y="2638622"/>
            <a:ext cx="495071" cy="49462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线连接符 16"/>
          <p:cNvCxnSpPr/>
          <p:nvPr/>
        </p:nvCxnSpPr>
        <p:spPr>
          <a:xfrm flipH="1">
            <a:off x="2310367" y="3483350"/>
            <a:ext cx="524707" cy="5823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线连接符 17"/>
          <p:cNvCxnSpPr>
            <a:endCxn id="13" idx="1"/>
          </p:cNvCxnSpPr>
          <p:nvPr/>
        </p:nvCxnSpPr>
        <p:spPr>
          <a:xfrm>
            <a:off x="3159840" y="3483349"/>
            <a:ext cx="393530" cy="3954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线连接符 18"/>
          <p:cNvCxnSpPr>
            <a:endCxn id="14" idx="1"/>
          </p:cNvCxnSpPr>
          <p:nvPr/>
        </p:nvCxnSpPr>
        <p:spPr>
          <a:xfrm>
            <a:off x="3815724" y="4261476"/>
            <a:ext cx="330771" cy="66349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271849" y="5165125"/>
            <a:ext cx="1960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前排序：</a:t>
            </a:r>
            <a:r>
              <a:rPr kumimoji="1" lang="en-US" altLang="zh-CN" dirty="0"/>
              <a:t>1234567</a:t>
            </a:r>
            <a:endParaRPr kumimoji="1" lang="zh-CN" altLang="en-US" dirty="0"/>
          </a:p>
        </p:txBody>
      </p:sp>
      <p:sp>
        <p:nvSpPr>
          <p:cNvPr id="22" name="椭圆 21"/>
          <p:cNvSpPr/>
          <p:nvPr/>
        </p:nvSpPr>
        <p:spPr>
          <a:xfrm>
            <a:off x="2759677" y="4860327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6</a:t>
            </a:r>
            <a:endParaRPr kumimoji="1" lang="zh-CN" altLang="en-US" dirty="0"/>
          </a:p>
        </p:txBody>
      </p:sp>
      <p:cxnSp>
        <p:nvCxnSpPr>
          <p:cNvPr id="23" name="直线连接符 22"/>
          <p:cNvCxnSpPr/>
          <p:nvPr/>
        </p:nvCxnSpPr>
        <p:spPr>
          <a:xfrm flipH="1">
            <a:off x="3092962" y="4278302"/>
            <a:ext cx="524707" cy="5823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234779" y="5708822"/>
            <a:ext cx="1960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中排序：</a:t>
            </a:r>
            <a:r>
              <a:rPr kumimoji="1" lang="en-US" altLang="zh-CN" dirty="0"/>
              <a:t>2143657</a:t>
            </a:r>
            <a:endParaRPr kumimoji="1" lang="zh-CN" altLang="en-US" dirty="0"/>
          </a:p>
        </p:txBody>
      </p:sp>
      <p:sp>
        <p:nvSpPr>
          <p:cNvPr id="25" name="文本框 24"/>
          <p:cNvSpPr txBox="1"/>
          <p:nvPr/>
        </p:nvSpPr>
        <p:spPr>
          <a:xfrm>
            <a:off x="222422" y="6351373"/>
            <a:ext cx="1960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后排序：</a:t>
            </a:r>
            <a:r>
              <a:rPr kumimoji="1" lang="en-US" altLang="zh-CN" dirty="0"/>
              <a:t>2467531</a:t>
            </a:r>
            <a:endParaRPr kumimoji="1" lang="zh-CN" altLang="en-US" dirty="0"/>
          </a:p>
        </p:txBody>
      </p:sp>
      <p:sp>
        <p:nvSpPr>
          <p:cNvPr id="27" name="椭圆 26"/>
          <p:cNvSpPr/>
          <p:nvPr/>
        </p:nvSpPr>
        <p:spPr>
          <a:xfrm>
            <a:off x="8295503" y="2401331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A</a:t>
            </a:r>
            <a:endParaRPr kumimoji="1" lang="zh-CN" altLang="en-US" dirty="0"/>
          </a:p>
        </p:txBody>
      </p:sp>
      <p:sp>
        <p:nvSpPr>
          <p:cNvPr id="28" name="椭圆 27"/>
          <p:cNvSpPr/>
          <p:nvPr/>
        </p:nvSpPr>
        <p:spPr>
          <a:xfrm>
            <a:off x="7438769" y="3315732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B</a:t>
            </a:r>
            <a:endParaRPr kumimoji="1" lang="zh-CN" altLang="en-US" dirty="0"/>
          </a:p>
        </p:txBody>
      </p:sp>
      <p:sp>
        <p:nvSpPr>
          <p:cNvPr id="29" name="椭圆 28"/>
          <p:cNvSpPr/>
          <p:nvPr/>
        </p:nvSpPr>
        <p:spPr>
          <a:xfrm>
            <a:off x="9160477" y="3278660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C</a:t>
            </a:r>
            <a:endParaRPr kumimoji="1" lang="zh-CN" altLang="en-US" dirty="0"/>
          </a:p>
        </p:txBody>
      </p:sp>
      <p:sp>
        <p:nvSpPr>
          <p:cNvPr id="30" name="椭圆 29"/>
          <p:cNvSpPr/>
          <p:nvPr/>
        </p:nvSpPr>
        <p:spPr>
          <a:xfrm>
            <a:off x="6738552" y="4036542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D</a:t>
            </a:r>
            <a:endParaRPr kumimoji="1" lang="zh-CN" altLang="en-US" dirty="0"/>
          </a:p>
        </p:txBody>
      </p:sp>
      <p:sp>
        <p:nvSpPr>
          <p:cNvPr id="31" name="椭圆 30"/>
          <p:cNvSpPr/>
          <p:nvPr/>
        </p:nvSpPr>
        <p:spPr>
          <a:xfrm>
            <a:off x="9926594" y="3987114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F</a:t>
            </a:r>
            <a:endParaRPr kumimoji="1" lang="zh-CN" altLang="en-US" dirty="0"/>
          </a:p>
        </p:txBody>
      </p:sp>
      <p:sp>
        <p:nvSpPr>
          <p:cNvPr id="32" name="椭圆 31"/>
          <p:cNvSpPr/>
          <p:nvPr/>
        </p:nvSpPr>
        <p:spPr>
          <a:xfrm>
            <a:off x="8073080" y="4180705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E</a:t>
            </a:r>
            <a:endParaRPr kumimoji="1" lang="zh-CN" altLang="en-US" dirty="0"/>
          </a:p>
        </p:txBody>
      </p:sp>
      <p:cxnSp>
        <p:nvCxnSpPr>
          <p:cNvPr id="33" name="直线连接符 32"/>
          <p:cNvCxnSpPr>
            <a:stCxn id="27" idx="3"/>
            <a:endCxn id="28" idx="7"/>
          </p:cNvCxnSpPr>
          <p:nvPr/>
        </p:nvCxnSpPr>
        <p:spPr>
          <a:xfrm flipH="1">
            <a:off x="7839561" y="2802122"/>
            <a:ext cx="524707" cy="5823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线连接符 33"/>
          <p:cNvCxnSpPr>
            <a:endCxn id="29" idx="1"/>
          </p:cNvCxnSpPr>
          <p:nvPr/>
        </p:nvCxnSpPr>
        <p:spPr>
          <a:xfrm>
            <a:off x="8660031" y="2741594"/>
            <a:ext cx="569211" cy="60583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线连接符 34"/>
          <p:cNvCxnSpPr>
            <a:endCxn id="30" idx="7"/>
          </p:cNvCxnSpPr>
          <p:nvPr/>
        </p:nvCxnSpPr>
        <p:spPr>
          <a:xfrm flipH="1">
            <a:off x="7139344" y="3709891"/>
            <a:ext cx="321278" cy="39541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线连接符 35"/>
          <p:cNvCxnSpPr>
            <a:endCxn id="31" idx="1"/>
          </p:cNvCxnSpPr>
          <p:nvPr/>
        </p:nvCxnSpPr>
        <p:spPr>
          <a:xfrm>
            <a:off x="9601829" y="3660462"/>
            <a:ext cx="393530" cy="3954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线连接符 36"/>
          <p:cNvCxnSpPr/>
          <p:nvPr/>
        </p:nvCxnSpPr>
        <p:spPr>
          <a:xfrm>
            <a:off x="7848145" y="3709541"/>
            <a:ext cx="356741" cy="49175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椭圆 37"/>
          <p:cNvSpPr/>
          <p:nvPr/>
        </p:nvSpPr>
        <p:spPr>
          <a:xfrm>
            <a:off x="9609439" y="5074510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I</a:t>
            </a:r>
            <a:endParaRPr kumimoji="1" lang="zh-CN" altLang="en-US" dirty="0"/>
          </a:p>
        </p:txBody>
      </p:sp>
      <p:cxnSp>
        <p:nvCxnSpPr>
          <p:cNvPr id="39" name="直线连接符 38"/>
          <p:cNvCxnSpPr/>
          <p:nvPr/>
        </p:nvCxnSpPr>
        <p:spPr>
          <a:xfrm flipH="1">
            <a:off x="9873049" y="4443059"/>
            <a:ext cx="310178" cy="68499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椭圆 42"/>
          <p:cNvSpPr/>
          <p:nvPr/>
        </p:nvSpPr>
        <p:spPr>
          <a:xfrm>
            <a:off x="7434649" y="5066272"/>
            <a:ext cx="469557" cy="4324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G</a:t>
            </a:r>
            <a:endParaRPr kumimoji="1" lang="zh-CN" altLang="en-US" dirty="0"/>
          </a:p>
        </p:txBody>
      </p:sp>
      <p:cxnSp>
        <p:nvCxnSpPr>
          <p:cNvPr id="44" name="直线连接符 43"/>
          <p:cNvCxnSpPr>
            <a:stCxn id="32" idx="3"/>
            <a:endCxn id="43" idx="7"/>
          </p:cNvCxnSpPr>
          <p:nvPr/>
        </p:nvCxnSpPr>
        <p:spPr>
          <a:xfrm flipH="1">
            <a:off x="7835441" y="4581496"/>
            <a:ext cx="306404" cy="54811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椭圆 44"/>
          <p:cNvSpPr/>
          <p:nvPr/>
        </p:nvSpPr>
        <p:spPr>
          <a:xfrm>
            <a:off x="8719754" y="5049794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H</a:t>
            </a:r>
            <a:endParaRPr kumimoji="1" lang="zh-CN" altLang="en-US" dirty="0"/>
          </a:p>
        </p:txBody>
      </p:sp>
      <p:cxnSp>
        <p:nvCxnSpPr>
          <p:cNvPr id="46" name="直线连接符 45"/>
          <p:cNvCxnSpPr>
            <a:endCxn id="45" idx="1"/>
          </p:cNvCxnSpPr>
          <p:nvPr/>
        </p:nvCxnSpPr>
        <p:spPr>
          <a:xfrm>
            <a:off x="8436802" y="4519712"/>
            <a:ext cx="351717" cy="59884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椭圆 49"/>
          <p:cNvSpPr/>
          <p:nvPr/>
        </p:nvSpPr>
        <p:spPr>
          <a:xfrm>
            <a:off x="9316998" y="6005383"/>
            <a:ext cx="469557" cy="469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J</a:t>
            </a:r>
            <a:endParaRPr kumimoji="1" lang="zh-CN" altLang="en-US" dirty="0"/>
          </a:p>
        </p:txBody>
      </p:sp>
      <p:cxnSp>
        <p:nvCxnSpPr>
          <p:cNvPr id="51" name="直线连接符 50"/>
          <p:cNvCxnSpPr>
            <a:endCxn id="50" idx="1"/>
          </p:cNvCxnSpPr>
          <p:nvPr/>
        </p:nvCxnSpPr>
        <p:spPr>
          <a:xfrm>
            <a:off x="9034046" y="5475301"/>
            <a:ext cx="351717" cy="59884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>
            <a:extLst>
              <a:ext uri="{FF2B5EF4-FFF2-40B4-BE49-F238E27FC236}">
                <a16:creationId xmlns:a16="http://schemas.microsoft.com/office/drawing/2014/main" id="{61B03CEB-566A-E529-C6D0-FA86D96A5BB1}"/>
              </a:ext>
            </a:extLst>
          </p:cNvPr>
          <p:cNvSpPr txBox="1"/>
          <p:nvPr/>
        </p:nvSpPr>
        <p:spPr>
          <a:xfrm>
            <a:off x="5833479" y="75525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>
                <a:solidFill>
                  <a:srgbClr val="FF0000"/>
                </a:solidFill>
              </a:rPr>
              <a:t>B</a:t>
            </a:r>
            <a:endParaRPr kumimoji="1" lang="zh-CN" alt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8" grpId="0" animBg="1"/>
      <p:bldP spid="43" grpId="0" animBg="1"/>
      <p:bldP spid="45" grpId="0" animBg="1"/>
      <p:bldP spid="5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0557" y="676447"/>
            <a:ext cx="10515600" cy="571585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15</a:t>
            </a:r>
            <a:r>
              <a:rPr kumimoji="1" lang="zh-CN" altLang="en-US" dirty="0"/>
              <a:t>、以下哪个奖项是计算机科学领域的最高奖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)?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210962" y="2075936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 图灵奖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682314" y="2051222"/>
            <a:ext cx="118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鲁班奖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116595" y="2125362"/>
            <a:ext cx="1426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诺贝尔奖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736227" y="2063578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普利策奖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221764" y="676447"/>
            <a:ext cx="383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8773" y="688804"/>
            <a:ext cx="10515600" cy="658082"/>
          </a:xfrm>
        </p:spPr>
        <p:txBody>
          <a:bodyPr/>
          <a:lstStyle/>
          <a:p>
            <a:pPr marL="0" indent="0">
              <a:buNone/>
            </a:pPr>
            <a:r>
              <a:rPr kumimoji="1" lang="zh-CN" altLang="en-US" dirty="0"/>
              <a:t>中国的国家顶级域名是（    ）</a:t>
            </a:r>
            <a:endParaRPr kumimoji="1" lang="en-US" altLang="zh-CN" dirty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248032" y="1729945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</a:t>
            </a:r>
            <a:r>
              <a:rPr kumimoji="1" lang="en-US" altLang="zh-CN" dirty="0" err="1"/>
              <a:t>cn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274540" y="1729945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</a:t>
            </a:r>
            <a:r>
              <a:rPr kumimoji="1" lang="en-US" altLang="zh-CN" dirty="0"/>
              <a:t>.</a:t>
            </a:r>
            <a:r>
              <a:rPr kumimoji="1" lang="en-US" altLang="zh-CN" dirty="0" err="1"/>
              <a:t>ch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5560540" y="1729946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.</a:t>
            </a:r>
            <a:r>
              <a:rPr kumimoji="1" lang="en-US" altLang="zh-CN" dirty="0" err="1"/>
              <a:t>chn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871254" y="1742303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china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831492" y="716691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210963" y="2965622"/>
            <a:ext cx="98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us-</a:t>
            </a:r>
            <a:r>
              <a:rPr kumimoji="1" lang="zh-CN" altLang="en-US" dirty="0"/>
              <a:t>美国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188043" y="2940908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err="1"/>
              <a:t>jp</a:t>
            </a:r>
            <a:r>
              <a:rPr kumimoji="1" lang="en-US" altLang="zh-CN" dirty="0"/>
              <a:t>-</a:t>
            </a:r>
            <a:r>
              <a:rPr kumimoji="1" lang="zh-CN" altLang="en-US" dirty="0"/>
              <a:t>日本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128053" y="2903837"/>
            <a:ext cx="146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au-</a:t>
            </a:r>
            <a:r>
              <a:rPr kumimoji="1" lang="zh-CN" altLang="en-US" dirty="0"/>
              <a:t>澳大利亚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574692" y="2903837"/>
            <a:ext cx="1212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ca-</a:t>
            </a:r>
            <a:r>
              <a:rPr kumimoji="1" lang="zh-CN" altLang="en-US" dirty="0"/>
              <a:t>加拿大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662984" y="2953264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sg-</a:t>
            </a:r>
            <a:r>
              <a:rPr kumimoji="1" lang="zh-CN" altLang="en-US" dirty="0"/>
              <a:t>新加坡</a:t>
            </a:r>
          </a:p>
        </p:txBody>
      </p:sp>
      <p:sp>
        <p:nvSpPr>
          <p:cNvPr id="14" name="矩形 13"/>
          <p:cNvSpPr/>
          <p:nvPr/>
        </p:nvSpPr>
        <p:spPr>
          <a:xfrm>
            <a:off x="1132701" y="3572297"/>
            <a:ext cx="740581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com --- Commercial organizations</a:t>
            </a:r>
            <a:r>
              <a:rPr lang="zh-CN" altLang="en-GB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，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商业组织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,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公司</a:t>
            </a:r>
            <a:br>
              <a:rPr lang="zh-CN" altLang="en-US" dirty="0"/>
            </a:br>
            <a:r>
              <a:rPr lang="en-GB" altLang="zh-CN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net --- Network operations and service centers</a:t>
            </a:r>
            <a:r>
              <a:rPr lang="zh-CN" altLang="en-GB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，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网络服务商</a:t>
            </a:r>
            <a:br>
              <a:rPr lang="zh-CN" altLang="en-US" dirty="0"/>
            </a:br>
            <a:r>
              <a:rPr lang="en-GB" altLang="zh-CN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org --- Other organizations</a:t>
            </a:r>
            <a:r>
              <a:rPr lang="zh-CN" altLang="en-GB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，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非盈利组织</a:t>
            </a:r>
            <a:br>
              <a:rPr lang="zh-CN" altLang="en-US" dirty="0"/>
            </a:br>
            <a:r>
              <a:rPr lang="en-GB" altLang="zh-CN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int --- International organizations</a:t>
            </a:r>
            <a:r>
              <a:rPr lang="zh-CN" altLang="en-GB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，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国际组织</a:t>
            </a:r>
            <a:br>
              <a:rPr lang="zh-CN" altLang="en-US" dirty="0"/>
            </a:br>
            <a:r>
              <a:rPr lang="en-GB" altLang="zh-CN" b="0" i="0" dirty="0" err="1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edu</a:t>
            </a:r>
            <a:r>
              <a:rPr lang="en-GB" altLang="zh-CN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 --- Educational institutions </a:t>
            </a:r>
            <a:r>
              <a:rPr lang="zh-CN" altLang="en-GB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，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教研机构</a:t>
            </a:r>
            <a:br>
              <a:rPr lang="zh-CN" altLang="en-US" dirty="0"/>
            </a:br>
            <a:r>
              <a:rPr lang="en-GB" altLang="zh-CN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gov --- Governmental entities </a:t>
            </a:r>
            <a:r>
              <a:rPr lang="zh-CN" altLang="en-GB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，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政府部门</a:t>
            </a:r>
            <a:br>
              <a:rPr lang="zh-CN" altLang="en-US" dirty="0"/>
            </a:br>
            <a:r>
              <a:rPr lang="en-GB" altLang="zh-CN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mil --- Military </a:t>
            </a:r>
            <a:r>
              <a:rPr lang="zh-CN" altLang="en-GB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，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Arial" panose="020B0704020202020204" pitchFamily="34" charset="0"/>
              </a:rPr>
              <a:t>军事机构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1099752" y="614130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域名不分大小写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5454443" cy="427809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&lt;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cstdio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&gt;</a:t>
            </a:r>
            <a:endParaRPr lang="en-GB" altLang="zh-CN" sz="16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&lt;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cstring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&gt;</a:t>
            </a:r>
            <a:endParaRPr lang="en-GB" altLang="zh-CN" sz="16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using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namespace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4EC9B0"/>
                </a:solidFill>
                <a:latin typeface="Menlo" panose="020B0609030804020204" pitchFamily="49" charset="0"/>
              </a:rPr>
              <a:t>std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char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100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main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	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scanf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%s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	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strlen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for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++){	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	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%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			char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-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		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&gt;=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'a’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		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-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-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'a'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'A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’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		}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	}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	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printf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%s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return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endParaRPr lang="en-GB" altLang="zh-CN" sz="1600" b="0" dirty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46618" y="705829"/>
            <a:ext cx="53452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effectLst/>
              </a:rPr>
              <a:t>输入的字符串只能由小写字母或大写字母组成。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675983" y="2000508"/>
            <a:ext cx="61184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effectLst/>
              </a:rPr>
              <a:t>若将第 </a:t>
            </a:r>
            <a:r>
              <a:rPr lang="en-US" altLang="zh-CN" dirty="0">
                <a:effectLst/>
                <a:latin typeface="KaTeX_Main"/>
              </a:rPr>
              <a:t>8</a:t>
            </a:r>
            <a:r>
              <a:rPr lang="zh-CN" altLang="en-US" dirty="0">
                <a:effectLst/>
              </a:rPr>
              <a:t> 行的 </a:t>
            </a:r>
            <a:r>
              <a:rPr lang="en-GB" altLang="zh-CN" dirty="0" err="1">
                <a:effectLst/>
              </a:rPr>
              <a:t>i</a:t>
            </a:r>
            <a:r>
              <a:rPr lang="en-GB" altLang="zh-CN" dirty="0">
                <a:effectLst/>
              </a:rPr>
              <a:t> = 1 </a:t>
            </a:r>
            <a:r>
              <a:rPr lang="zh-CN" altLang="en-US" dirty="0">
                <a:effectLst/>
              </a:rPr>
              <a:t>改为 </a:t>
            </a:r>
            <a:r>
              <a:rPr lang="en-GB" altLang="zh-CN" dirty="0" err="1">
                <a:effectLst/>
              </a:rPr>
              <a:t>i</a:t>
            </a:r>
            <a:r>
              <a:rPr lang="en-GB" altLang="zh-CN" dirty="0">
                <a:effectLst/>
              </a:rPr>
              <a:t> = 0</a:t>
            </a:r>
            <a:r>
              <a:rPr lang="zh-CN" altLang="en-GB" dirty="0">
                <a:effectLst/>
              </a:rPr>
              <a:t>，</a:t>
            </a:r>
            <a:r>
              <a:rPr lang="zh-CN" altLang="en-US" dirty="0">
                <a:effectLst/>
              </a:rPr>
              <a:t>程序运行时会发生错误。</a:t>
            </a:r>
          </a:p>
          <a:p>
            <a:pPr fontAlgn="ctr"/>
            <a:r>
              <a:rPr lang="zh-CN" altLang="en-US" dirty="0"/>
              <a:t>                        </a:t>
            </a:r>
            <a:endParaRPr lang="en-GB" altLang="zh-CN" dirty="0"/>
          </a:p>
        </p:txBody>
      </p:sp>
      <p:sp>
        <p:nvSpPr>
          <p:cNvPr id="11" name="文本框 10"/>
          <p:cNvSpPr txBox="1"/>
          <p:nvPr/>
        </p:nvSpPr>
        <p:spPr>
          <a:xfrm>
            <a:off x="6266329" y="134471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判断对错：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702674" y="3261116"/>
            <a:ext cx="61184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若将第 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KaTeX_Main"/>
              </a:rPr>
              <a:t>8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行的 </a:t>
            </a:r>
            <a:r>
              <a:rPr lang="en-GB" altLang="zh-CN" dirty="0" err="1"/>
              <a:t>i</a:t>
            </a:r>
            <a:r>
              <a:rPr lang="en-GB" altLang="zh-CN" dirty="0"/>
              <a:t> &lt;= n</a:t>
            </a:r>
            <a:r>
              <a:rPr lang="en-GB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 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改为 </a:t>
            </a:r>
            <a:r>
              <a:rPr lang="en-GB" altLang="zh-CN" dirty="0" err="1"/>
              <a:t>i</a:t>
            </a:r>
            <a:r>
              <a:rPr lang="en-GB" altLang="zh-CN" dirty="0"/>
              <a:t> * </a:t>
            </a:r>
            <a:r>
              <a:rPr lang="en-GB" altLang="zh-CN" dirty="0" err="1"/>
              <a:t>i</a:t>
            </a:r>
            <a:r>
              <a:rPr lang="en-GB" altLang="zh-CN" dirty="0"/>
              <a:t> &lt;= n</a:t>
            </a:r>
            <a:r>
              <a:rPr lang="zh-CN" altLang="en-GB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，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程序运行时结果不会改变。</a:t>
            </a:r>
            <a:endParaRPr lang="zh-CN" altLang="en-US" dirty="0"/>
          </a:p>
        </p:txBody>
      </p:sp>
      <p:sp>
        <p:nvSpPr>
          <p:cNvPr id="16" name="文本框 15"/>
          <p:cNvSpPr txBox="1"/>
          <p:nvPr/>
        </p:nvSpPr>
        <p:spPr>
          <a:xfrm>
            <a:off x="10887624" y="699563"/>
            <a:ext cx="10763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错误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1327153" y="1966437"/>
            <a:ext cx="1104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正确</a:t>
            </a:r>
            <a:r>
              <a:rPr lang="zh-CN" altLang="en-US" dirty="0"/>
              <a:t>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470317" y="3704899"/>
            <a:ext cx="10763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错误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7272287" y="3655211"/>
            <a:ext cx="2925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err="1"/>
              <a:t>i</a:t>
            </a:r>
            <a:r>
              <a:rPr kumimoji="1" lang="zh-CN" altLang="en-US" dirty="0"/>
              <a:t>*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&lt;=n,</a:t>
            </a:r>
            <a:r>
              <a:rPr kumimoji="1" lang="zh-CN" altLang="en-US" dirty="0"/>
              <a:t>  </a:t>
            </a:r>
            <a:r>
              <a:rPr kumimoji="1" lang="en-US" altLang="zh-CN" dirty="0" err="1"/>
              <a:t>i</a:t>
            </a:r>
            <a:r>
              <a:rPr kumimoji="1" lang="zh-CN" altLang="en-US" dirty="0"/>
              <a:t>只能取不半的因子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166255" y="5017992"/>
            <a:ext cx="118560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effectLst/>
              </a:rPr>
              <a:t>若输入的字符串全部由大写字母组成，那么输出的字符串就跟输入的字符串一样。</a:t>
            </a:r>
          </a:p>
          <a:p>
            <a:pPr fontAlgn="ctr"/>
            <a:r>
              <a:rPr lang="zh-CN" altLang="en-US" dirty="0">
                <a:solidFill>
                  <a:srgbClr val="606266"/>
                </a:solidFill>
              </a:rPr>
              <a:t>                      </a:t>
            </a:r>
            <a:endParaRPr lang="en-GB" altLang="zh-CN" b="0" i="0" dirty="0">
              <a:solidFill>
                <a:srgbClr val="000000"/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992536" y="5394366"/>
            <a:ext cx="93668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大写字母的 </a:t>
            </a:r>
            <a:r>
              <a:rPr lang="en-GB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ASCII 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值都比小写字母小，因此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11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行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if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判断不会为真，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12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行语句不会执行。</a:t>
            </a:r>
            <a:endParaRPr lang="zh-CN" altLang="en-US" dirty="0"/>
          </a:p>
        </p:txBody>
      </p:sp>
      <p:sp>
        <p:nvSpPr>
          <p:cNvPr id="28" name="文本框 27"/>
          <p:cNvSpPr txBox="1"/>
          <p:nvPr/>
        </p:nvSpPr>
        <p:spPr>
          <a:xfrm>
            <a:off x="5920080" y="1082379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600" dirty="0">
                <a:solidFill>
                  <a:srgbClr val="FF0000"/>
                </a:solidFill>
              </a:rPr>
              <a:t>没有对输入字符限制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5920080" y="2338410"/>
            <a:ext cx="31646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600" dirty="0">
                <a:solidFill>
                  <a:srgbClr val="FF0000"/>
                </a:solidFill>
              </a:rPr>
              <a:t>不能对</a:t>
            </a:r>
            <a:r>
              <a:rPr kumimoji="1" lang="en-US" altLang="zh-CN" sz="1600" dirty="0">
                <a:solidFill>
                  <a:srgbClr val="FF0000"/>
                </a:solidFill>
              </a:rPr>
              <a:t>0</a:t>
            </a:r>
            <a:r>
              <a:rPr kumimoji="1" lang="zh-CN" altLang="en-US" sz="1600" dirty="0">
                <a:solidFill>
                  <a:srgbClr val="FF0000"/>
                </a:solidFill>
              </a:rPr>
              <a:t>招行取余运算，数组越界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8510039" y="4994909"/>
            <a:ext cx="6774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正确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04952" y="124595"/>
            <a:ext cx="5454443" cy="427809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&lt;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cstdio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&gt;</a:t>
            </a:r>
            <a:endParaRPr lang="en-GB" altLang="zh-CN" sz="16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&lt;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cstring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&gt;</a:t>
            </a:r>
            <a:endParaRPr lang="en-GB" altLang="zh-CN" sz="16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using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namespace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4EC9B0"/>
                </a:solidFill>
                <a:latin typeface="Menlo" panose="020B0609030804020204" pitchFamily="49" charset="0"/>
              </a:rPr>
              <a:t>std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char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100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main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(){</a:t>
            </a:r>
          </a:p>
          <a:p>
            <a:r>
              <a:rPr lang="en-GB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	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scanf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%s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	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strlen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for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++){	</a:t>
            </a:r>
          </a:p>
          <a:p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	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%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			char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-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		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&gt;=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'a’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			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-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c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-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'a'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'A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’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		}</a:t>
            </a:r>
          </a:p>
          <a:p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	}</a:t>
            </a:r>
          </a:p>
          <a:p>
            <a:r>
              <a:rPr lang="en-GB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	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printf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%s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st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	return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</a:p>
          <a:p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endParaRPr lang="en-GB" altLang="zh-CN" sz="1600" b="0" dirty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599405" y="23477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选择题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301946" y="840259"/>
            <a:ext cx="5734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600" dirty="0"/>
              <a:t>若输入的字符串长度为</a:t>
            </a:r>
            <a:r>
              <a:rPr kumimoji="1" lang="en-US" altLang="zh-CN" sz="1600" dirty="0"/>
              <a:t>18</a:t>
            </a:r>
            <a:r>
              <a:rPr kumimoji="1" lang="zh-CN" altLang="en-US" sz="1600" dirty="0"/>
              <a:t>，那么输入的字符串跟输出的字符串</a:t>
            </a:r>
            <a:endParaRPr kumimoji="1" lang="en-US" altLang="zh-CN" sz="1600" dirty="0"/>
          </a:p>
          <a:p>
            <a:r>
              <a:rPr kumimoji="1" lang="zh-CN" altLang="en-US" sz="1600" dirty="0"/>
              <a:t>相比至多有</a:t>
            </a:r>
            <a:r>
              <a:rPr kumimoji="1" lang="en-US" altLang="zh-CN" sz="1600" dirty="0"/>
              <a:t>(</a:t>
            </a:r>
            <a:r>
              <a:rPr kumimoji="1" lang="zh-CN" altLang="en-US" sz="1600" dirty="0"/>
              <a:t>     </a:t>
            </a:r>
            <a:r>
              <a:rPr kumimoji="1" lang="en-US" altLang="zh-CN" sz="1600" dirty="0"/>
              <a:t>)</a:t>
            </a:r>
            <a:r>
              <a:rPr kumimoji="1" lang="zh-CN" altLang="en-US" sz="1600" dirty="0"/>
              <a:t>个字符不同？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425514" y="1556951"/>
            <a:ext cx="7425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/>
              <a:t>A.</a:t>
            </a:r>
            <a:r>
              <a:rPr kumimoji="1" lang="zh-CN" altLang="en-US" sz="1600" dirty="0"/>
              <a:t>   </a:t>
            </a:r>
            <a:r>
              <a:rPr kumimoji="1" lang="en-US" altLang="zh-CN" sz="1600" dirty="0"/>
              <a:t>18</a:t>
            </a:r>
            <a:endParaRPr kumimoji="1" lang="zh-CN" altLang="en-US" sz="1600" dirty="0"/>
          </a:p>
        </p:txBody>
      </p:sp>
      <p:sp>
        <p:nvSpPr>
          <p:cNvPr id="10" name="文本框 9"/>
          <p:cNvSpPr txBox="1"/>
          <p:nvPr/>
        </p:nvSpPr>
        <p:spPr>
          <a:xfrm>
            <a:off x="7701195" y="1556951"/>
            <a:ext cx="6206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/>
              <a:t>B.</a:t>
            </a:r>
            <a:r>
              <a:rPr kumimoji="1" lang="zh-CN" altLang="en-US" sz="1600" dirty="0"/>
              <a:t>   </a:t>
            </a:r>
            <a:r>
              <a:rPr kumimoji="1" lang="en-US" altLang="zh-CN" sz="1600" dirty="0"/>
              <a:t>6</a:t>
            </a:r>
            <a:endParaRPr kumimoji="1" lang="zh-CN" altLang="en-US" sz="1600" dirty="0"/>
          </a:p>
        </p:txBody>
      </p:sp>
      <p:sp>
        <p:nvSpPr>
          <p:cNvPr id="11" name="文本框 10"/>
          <p:cNvSpPr txBox="1"/>
          <p:nvPr/>
        </p:nvSpPr>
        <p:spPr>
          <a:xfrm>
            <a:off x="9169077" y="1499174"/>
            <a:ext cx="7393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/>
              <a:t>C.</a:t>
            </a:r>
            <a:r>
              <a:rPr kumimoji="1" lang="zh-CN" altLang="en-US" sz="1600" dirty="0"/>
              <a:t>   </a:t>
            </a:r>
            <a:r>
              <a:rPr kumimoji="1" lang="en-US" altLang="zh-CN" sz="1600" dirty="0"/>
              <a:t>10</a:t>
            </a:r>
            <a:endParaRPr kumimoji="1" lang="zh-CN" altLang="en-US" sz="1600" dirty="0"/>
          </a:p>
        </p:txBody>
      </p:sp>
      <p:sp>
        <p:nvSpPr>
          <p:cNvPr id="12" name="文本框 11"/>
          <p:cNvSpPr txBox="1"/>
          <p:nvPr/>
        </p:nvSpPr>
        <p:spPr>
          <a:xfrm>
            <a:off x="10749843" y="1476517"/>
            <a:ext cx="7024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/>
              <a:t>D.</a:t>
            </a:r>
            <a:r>
              <a:rPr kumimoji="1" lang="zh-CN" altLang="en-US" sz="1600" dirty="0"/>
              <a:t>    </a:t>
            </a:r>
            <a:r>
              <a:rPr kumimoji="1" lang="en-US" altLang="zh-CN" sz="1600" dirty="0"/>
              <a:t>1</a:t>
            </a:r>
            <a:endParaRPr kumimoji="1" lang="zh-CN" altLang="en-US" sz="1600" dirty="0"/>
          </a:p>
        </p:txBody>
      </p:sp>
      <p:sp>
        <p:nvSpPr>
          <p:cNvPr id="13" name="文本框 12"/>
          <p:cNvSpPr txBox="1"/>
          <p:nvPr/>
        </p:nvSpPr>
        <p:spPr>
          <a:xfrm>
            <a:off x="6242198" y="3328490"/>
            <a:ext cx="52100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600" dirty="0"/>
              <a:t>若输入的字符串长度为</a:t>
            </a:r>
            <a:r>
              <a:rPr kumimoji="1" lang="en-US" altLang="zh-CN" sz="1600" dirty="0"/>
              <a:t>(</a:t>
            </a:r>
            <a:r>
              <a:rPr kumimoji="1" lang="zh-CN" altLang="en-US" sz="1600" dirty="0"/>
              <a:t>       </a:t>
            </a:r>
            <a:r>
              <a:rPr kumimoji="1" lang="en-US" altLang="zh-CN" sz="1600" dirty="0"/>
              <a:t>)</a:t>
            </a:r>
            <a:r>
              <a:rPr kumimoji="1" lang="zh-CN" altLang="en-US" sz="1600" dirty="0"/>
              <a:t>，那么输入的字符串跟输出</a:t>
            </a:r>
            <a:endParaRPr kumimoji="1" lang="en-US" altLang="zh-CN" sz="1600" dirty="0"/>
          </a:p>
          <a:p>
            <a:r>
              <a:rPr kumimoji="1" lang="zh-CN" altLang="en-US" sz="1600" dirty="0"/>
              <a:t>的字符串相比，至多有</a:t>
            </a:r>
            <a:r>
              <a:rPr kumimoji="1" lang="en-US" altLang="zh-CN" sz="1600" dirty="0"/>
              <a:t>36</a:t>
            </a:r>
            <a:r>
              <a:rPr kumimoji="1" lang="zh-CN" altLang="en-US" sz="1600" dirty="0"/>
              <a:t>个不同？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392654" y="4022423"/>
            <a:ext cx="753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/>
              <a:t>A</a:t>
            </a:r>
            <a:r>
              <a:rPr kumimoji="1" lang="zh-CN" altLang="en-US" sz="1600" dirty="0"/>
              <a:t>    </a:t>
            </a:r>
            <a:r>
              <a:rPr kumimoji="1" lang="en-US" altLang="zh-CN" sz="1600" dirty="0"/>
              <a:t>36</a:t>
            </a:r>
            <a:endParaRPr kumimoji="1" lang="zh-CN" altLang="en-US" sz="1600" dirty="0"/>
          </a:p>
        </p:txBody>
      </p:sp>
      <p:sp>
        <p:nvSpPr>
          <p:cNvPr id="15" name="文本框 14"/>
          <p:cNvSpPr txBox="1"/>
          <p:nvPr/>
        </p:nvSpPr>
        <p:spPr>
          <a:xfrm>
            <a:off x="7797252" y="4022423"/>
            <a:ext cx="11576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/>
              <a:t>B.</a:t>
            </a:r>
            <a:r>
              <a:rPr kumimoji="1" lang="zh-CN" altLang="en-US" sz="1600" dirty="0"/>
              <a:t>   </a:t>
            </a:r>
            <a:r>
              <a:rPr kumimoji="1" lang="en-US" altLang="zh-CN" sz="1600" dirty="0"/>
              <a:t>100000</a:t>
            </a:r>
            <a:endParaRPr kumimoji="1" lang="zh-CN" altLang="en-US" sz="1600" dirty="0"/>
          </a:p>
        </p:txBody>
      </p:sp>
      <p:sp>
        <p:nvSpPr>
          <p:cNvPr id="16" name="文本框 15"/>
          <p:cNvSpPr txBox="1"/>
          <p:nvPr/>
        </p:nvSpPr>
        <p:spPr>
          <a:xfrm>
            <a:off x="9658706" y="4034779"/>
            <a:ext cx="6880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/>
              <a:t>C.</a:t>
            </a:r>
            <a:r>
              <a:rPr kumimoji="1" lang="zh-CN" altLang="en-US" sz="1600" dirty="0"/>
              <a:t>    </a:t>
            </a:r>
            <a:r>
              <a:rPr kumimoji="1" lang="en-US" altLang="zh-CN" sz="1600" dirty="0"/>
              <a:t>1</a:t>
            </a:r>
            <a:endParaRPr kumimoji="1" lang="zh-CN" altLang="en-US" sz="1600" dirty="0"/>
          </a:p>
        </p:txBody>
      </p:sp>
      <p:sp>
        <p:nvSpPr>
          <p:cNvPr id="17" name="文本框 16"/>
          <p:cNvSpPr txBox="1"/>
          <p:nvPr/>
        </p:nvSpPr>
        <p:spPr>
          <a:xfrm>
            <a:off x="10866325" y="4034779"/>
            <a:ext cx="861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/>
              <a:t>D.</a:t>
            </a:r>
            <a:r>
              <a:rPr kumimoji="1" lang="zh-CN" altLang="en-US" sz="1600" dirty="0"/>
              <a:t>   </a:t>
            </a:r>
            <a:r>
              <a:rPr kumimoji="1" lang="en-US" altLang="zh-CN" sz="1600" dirty="0"/>
              <a:t>128</a:t>
            </a:r>
            <a:endParaRPr kumimoji="1" lang="zh-CN" altLang="en-US" sz="1600" dirty="0"/>
          </a:p>
        </p:txBody>
      </p:sp>
      <p:sp>
        <p:nvSpPr>
          <p:cNvPr id="27" name="文本框 26"/>
          <p:cNvSpPr txBox="1"/>
          <p:nvPr/>
        </p:nvSpPr>
        <p:spPr>
          <a:xfrm>
            <a:off x="7431303" y="1110904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>
                <a:solidFill>
                  <a:srgbClr val="FF0000"/>
                </a:solidFill>
              </a:rPr>
              <a:t>B</a:t>
            </a:r>
            <a:endParaRPr kumimoji="1"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6717473" y="1965079"/>
            <a:ext cx="34083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>
                <a:solidFill>
                  <a:srgbClr val="FF0000"/>
                </a:solidFill>
              </a:rPr>
              <a:t>18</a:t>
            </a:r>
            <a:r>
              <a:rPr kumimoji="1" lang="zh-CN" altLang="en-US" sz="1600" dirty="0">
                <a:solidFill>
                  <a:srgbClr val="FF0000"/>
                </a:solidFill>
              </a:rPr>
              <a:t>有六个因数，</a:t>
            </a:r>
            <a:r>
              <a:rPr kumimoji="1" lang="en-US" altLang="zh-CN" sz="1600" dirty="0">
                <a:solidFill>
                  <a:srgbClr val="FF0000"/>
                </a:solidFill>
              </a:rPr>
              <a:t>1</a:t>
            </a:r>
            <a:r>
              <a:rPr kumimoji="1" lang="zh-CN" altLang="en-US" sz="1600" dirty="0">
                <a:solidFill>
                  <a:srgbClr val="FF0000"/>
                </a:solidFill>
              </a:rPr>
              <a:t>，</a:t>
            </a:r>
            <a:r>
              <a:rPr kumimoji="1" lang="en-US" altLang="zh-CN" sz="1600" dirty="0">
                <a:solidFill>
                  <a:srgbClr val="FF0000"/>
                </a:solidFill>
              </a:rPr>
              <a:t>2</a:t>
            </a:r>
            <a:r>
              <a:rPr kumimoji="1" lang="zh-CN" altLang="en-US" sz="1600" dirty="0">
                <a:solidFill>
                  <a:srgbClr val="FF0000"/>
                </a:solidFill>
              </a:rPr>
              <a:t>，</a:t>
            </a:r>
            <a:r>
              <a:rPr kumimoji="1" lang="en-US" altLang="zh-CN" sz="1600" dirty="0">
                <a:solidFill>
                  <a:srgbClr val="FF0000"/>
                </a:solidFill>
              </a:rPr>
              <a:t>3</a:t>
            </a:r>
            <a:r>
              <a:rPr kumimoji="1" lang="zh-CN" altLang="en-US" sz="1600" dirty="0">
                <a:solidFill>
                  <a:srgbClr val="FF0000"/>
                </a:solidFill>
              </a:rPr>
              <a:t>，</a:t>
            </a:r>
            <a:r>
              <a:rPr kumimoji="1" lang="en-US" altLang="zh-CN" sz="1600" dirty="0">
                <a:solidFill>
                  <a:srgbClr val="FF0000"/>
                </a:solidFill>
              </a:rPr>
              <a:t>6</a:t>
            </a:r>
            <a:r>
              <a:rPr kumimoji="1" lang="zh-CN" altLang="en-US" sz="1600" dirty="0">
                <a:solidFill>
                  <a:srgbClr val="FF0000"/>
                </a:solidFill>
              </a:rPr>
              <a:t>，</a:t>
            </a:r>
            <a:r>
              <a:rPr kumimoji="1" lang="en-US" altLang="zh-CN" sz="1600" dirty="0">
                <a:solidFill>
                  <a:srgbClr val="FF0000"/>
                </a:solidFill>
              </a:rPr>
              <a:t>9</a:t>
            </a:r>
            <a:r>
              <a:rPr kumimoji="1" lang="zh-CN" altLang="en-US" sz="1600" dirty="0">
                <a:solidFill>
                  <a:srgbClr val="FF0000"/>
                </a:solidFill>
              </a:rPr>
              <a:t>，</a:t>
            </a:r>
            <a:r>
              <a:rPr kumimoji="1" lang="en-US" altLang="zh-CN" sz="1600" dirty="0">
                <a:solidFill>
                  <a:srgbClr val="FF0000"/>
                </a:solidFill>
              </a:rPr>
              <a:t>18</a:t>
            </a:r>
            <a:endParaRPr kumimoji="1"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8497004" y="3328490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>
                <a:solidFill>
                  <a:srgbClr val="FF0000"/>
                </a:solidFill>
              </a:rPr>
              <a:t>B</a:t>
            </a:r>
            <a:endParaRPr kumimoji="1"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712823" y="4514738"/>
            <a:ext cx="42290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600" dirty="0">
                <a:solidFill>
                  <a:srgbClr val="FF0000"/>
                </a:solidFill>
              </a:rPr>
              <a:t>36</a:t>
            </a:r>
            <a:r>
              <a:rPr kumimoji="1" lang="zh-CN" altLang="en-US" sz="1600" dirty="0">
                <a:solidFill>
                  <a:srgbClr val="FF0000"/>
                </a:solidFill>
              </a:rPr>
              <a:t>有</a:t>
            </a:r>
            <a:r>
              <a:rPr kumimoji="1" lang="en-US" altLang="zh-CN" sz="1600" dirty="0">
                <a:solidFill>
                  <a:srgbClr val="FF0000"/>
                </a:solidFill>
              </a:rPr>
              <a:t>9</a:t>
            </a:r>
            <a:r>
              <a:rPr kumimoji="1" lang="zh-CN" altLang="en-US" sz="1600" dirty="0">
                <a:solidFill>
                  <a:srgbClr val="FF0000"/>
                </a:solidFill>
              </a:rPr>
              <a:t>个因数，</a:t>
            </a:r>
            <a:r>
              <a:rPr kumimoji="1" lang="en-US" altLang="zh-CN" sz="1600" dirty="0">
                <a:solidFill>
                  <a:srgbClr val="FF0000"/>
                </a:solidFill>
              </a:rPr>
              <a:t>1</a:t>
            </a:r>
            <a:r>
              <a:rPr kumimoji="1" lang="zh-CN" altLang="en-US" sz="1600" dirty="0">
                <a:solidFill>
                  <a:srgbClr val="FF0000"/>
                </a:solidFill>
              </a:rPr>
              <a:t>有</a:t>
            </a:r>
            <a:r>
              <a:rPr kumimoji="1" lang="en-US" altLang="zh-CN" sz="1600" dirty="0">
                <a:solidFill>
                  <a:srgbClr val="FF0000"/>
                </a:solidFill>
              </a:rPr>
              <a:t>1</a:t>
            </a:r>
            <a:r>
              <a:rPr kumimoji="1" lang="zh-CN" altLang="en-US" sz="1600" dirty="0">
                <a:solidFill>
                  <a:srgbClr val="FF0000"/>
                </a:solidFill>
              </a:rPr>
              <a:t>个因数，</a:t>
            </a:r>
            <a:r>
              <a:rPr kumimoji="1" lang="en-US" altLang="zh-CN" sz="1600" dirty="0">
                <a:solidFill>
                  <a:srgbClr val="FF0000"/>
                </a:solidFill>
              </a:rPr>
              <a:t>128</a:t>
            </a:r>
            <a:r>
              <a:rPr kumimoji="1" lang="zh-CN" altLang="en-US" sz="1600" dirty="0">
                <a:solidFill>
                  <a:srgbClr val="FF0000"/>
                </a:solidFill>
              </a:rPr>
              <a:t>有</a:t>
            </a:r>
            <a:r>
              <a:rPr kumimoji="1" lang="en-US" altLang="zh-CN" sz="1600" dirty="0">
                <a:solidFill>
                  <a:srgbClr val="FF0000"/>
                </a:solidFill>
              </a:rPr>
              <a:t>8</a:t>
            </a:r>
            <a:r>
              <a:rPr kumimoji="1" lang="zh-CN" altLang="en-US" sz="1600" dirty="0">
                <a:solidFill>
                  <a:srgbClr val="FF0000"/>
                </a:solidFill>
              </a:rPr>
              <a:t>个因数，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6787516" y="4989494"/>
            <a:ext cx="226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100000=(10)</a:t>
            </a:r>
            <a:r>
              <a:rPr kumimoji="1" lang="en-US" altLang="zh-CN" baseline="30000" dirty="0">
                <a:solidFill>
                  <a:srgbClr val="FF0000"/>
                </a:solidFill>
              </a:rPr>
              <a:t>5</a:t>
            </a:r>
            <a:r>
              <a:rPr kumimoji="1" lang="en-US" altLang="zh-CN" dirty="0">
                <a:solidFill>
                  <a:srgbClr val="FF0000"/>
                </a:solidFill>
              </a:rPr>
              <a:t>=2</a:t>
            </a:r>
            <a:r>
              <a:rPr kumimoji="1" lang="en-US" altLang="zh-CN" baseline="30000" dirty="0">
                <a:solidFill>
                  <a:srgbClr val="FF0000"/>
                </a:solidFill>
              </a:rPr>
              <a:t>5</a:t>
            </a:r>
            <a:r>
              <a:rPr kumimoji="1" lang="zh-CN" altLang="en-US" dirty="0">
                <a:solidFill>
                  <a:srgbClr val="FF0000"/>
                </a:solidFill>
              </a:rPr>
              <a:t>*</a:t>
            </a:r>
            <a:r>
              <a:rPr kumimoji="1" lang="en-US" altLang="zh-CN" dirty="0">
                <a:solidFill>
                  <a:srgbClr val="FF0000"/>
                </a:solidFill>
              </a:rPr>
              <a:t>5</a:t>
            </a:r>
            <a:r>
              <a:rPr kumimoji="1" lang="en-US" altLang="zh-CN" baseline="30000" dirty="0">
                <a:solidFill>
                  <a:srgbClr val="FF0000"/>
                </a:solidFill>
              </a:rPr>
              <a:t>5</a:t>
            </a:r>
            <a:endParaRPr kumimoji="1" lang="zh-CN" altLang="en-US" baseline="30000" dirty="0">
              <a:solidFill>
                <a:srgbClr val="FF0000"/>
              </a:solidFill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9245934" y="4974806"/>
            <a:ext cx="1741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(5+1)</a:t>
            </a:r>
            <a:r>
              <a:rPr kumimoji="1" lang="zh-CN" altLang="en-US" dirty="0">
                <a:solidFill>
                  <a:srgbClr val="FF0000"/>
                </a:solidFill>
              </a:rPr>
              <a:t>*</a:t>
            </a:r>
            <a:r>
              <a:rPr kumimoji="1" lang="en-US" altLang="zh-CN" dirty="0">
                <a:solidFill>
                  <a:srgbClr val="FF0000"/>
                </a:solidFill>
              </a:rPr>
              <a:t>(5+1)=36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/>
      <p:bldP spid="3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5263" y="971626"/>
            <a:ext cx="4413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1.</a:t>
            </a:r>
            <a:r>
              <a:rPr kumimoji="1" lang="zh-CN" altLang="en-US" dirty="0"/>
              <a:t>当</a:t>
            </a:r>
            <a:r>
              <a:rPr kumimoji="1" lang="en-US" altLang="zh-CN" dirty="0"/>
              <a:t>m&gt;0</a:t>
            </a:r>
            <a:r>
              <a:rPr kumimoji="1" lang="zh-CN" altLang="en-US" dirty="0"/>
              <a:t>时，输出的值一定小于</a:t>
            </a:r>
            <a:r>
              <a:rPr kumimoji="1" lang="en-US" altLang="zh-CN" dirty="0"/>
              <a:t>2n</a:t>
            </a:r>
            <a:r>
              <a:rPr kumimoji="1" lang="zh-CN" altLang="en-US" dirty="0"/>
              <a:t>。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</a:t>
            </a:r>
            <a:r>
              <a:rPr kumimoji="1" lang="en-US" altLang="zh-CN" dirty="0"/>
              <a:t>T</a:t>
            </a:r>
            <a:r>
              <a:rPr kumimoji="1" lang="zh-CN" altLang="en-US" dirty="0"/>
              <a:t> 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80099" y="1265081"/>
            <a:ext cx="64863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dirty="0"/>
              <a:t>只有当所有的</a:t>
            </a:r>
            <a:r>
              <a:rPr kumimoji="1" lang="en-US" altLang="zh-CN" dirty="0"/>
              <a:t>a[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],b[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]</a:t>
            </a:r>
            <a:r>
              <a:rPr kumimoji="1" lang="zh-CN" altLang="en-US" dirty="0"/>
              <a:t>全部为</a:t>
            </a:r>
            <a:r>
              <a:rPr kumimoji="1" lang="en-US" altLang="zh-CN" dirty="0"/>
              <a:t>0</a:t>
            </a:r>
            <a:r>
              <a:rPr kumimoji="1" lang="zh-CN" altLang="en-US" dirty="0"/>
              <a:t>时，输出值才能是</a:t>
            </a:r>
            <a:r>
              <a:rPr kumimoji="1" lang="en-US" altLang="zh-CN" dirty="0"/>
              <a:t>2n</a:t>
            </a:r>
            <a:r>
              <a:rPr kumimoji="1" lang="zh-CN" altLang="en-US" dirty="0"/>
              <a:t>。</a:t>
            </a:r>
            <a:endParaRPr kumimoji="1" lang="en-US" altLang="zh-CN" dirty="0"/>
          </a:p>
          <a:p>
            <a:r>
              <a:rPr kumimoji="1" lang="zh-CN" altLang="en-US" dirty="0"/>
              <a:t>当</a:t>
            </a:r>
            <a:r>
              <a:rPr kumimoji="1" lang="en-US" altLang="zh-CN" dirty="0"/>
              <a:t>m&gt;0</a:t>
            </a:r>
            <a:r>
              <a:rPr kumimoji="1" lang="zh-CN" altLang="en-US" dirty="0"/>
              <a:t>时，只要有满足</a:t>
            </a:r>
            <a:r>
              <a:rPr kumimoji="1" lang="en-US" altLang="zh-CN" dirty="0"/>
              <a:t>a[x]&lt;y</a:t>
            </a:r>
            <a:r>
              <a:rPr kumimoji="1" lang="zh-CN" altLang="en-US" dirty="0"/>
              <a:t>且</a:t>
            </a:r>
            <a:r>
              <a:rPr kumimoji="1" lang="en-US" altLang="zh-CN" dirty="0"/>
              <a:t>b[y]&lt;x</a:t>
            </a:r>
            <a:r>
              <a:rPr kumimoji="1" lang="zh-CN" altLang="en-US" dirty="0"/>
              <a:t>的情况，就有不为</a:t>
            </a:r>
            <a:r>
              <a:rPr kumimoji="1" lang="en-US" altLang="zh-CN" dirty="0"/>
              <a:t>0</a:t>
            </a:r>
            <a:r>
              <a:rPr kumimoji="1" lang="zh-CN" altLang="en-US" dirty="0"/>
              <a:t>的</a:t>
            </a:r>
            <a:r>
              <a:rPr kumimoji="1" lang="en-US" altLang="zh-CN" dirty="0"/>
              <a:t>a[x]</a:t>
            </a:r>
            <a:r>
              <a:rPr kumimoji="1" lang="zh-CN" altLang="en-US" dirty="0"/>
              <a:t>和</a:t>
            </a:r>
            <a:r>
              <a:rPr kumimoji="1" lang="en-US" altLang="zh-CN" dirty="0"/>
              <a:t>b[y]</a:t>
            </a:r>
            <a:r>
              <a:rPr kumimoji="1" lang="zh-CN" altLang="en-US" dirty="0"/>
              <a:t>。</a:t>
            </a:r>
            <a:endParaRPr kumimoji="1" lang="en-US" altLang="zh-CN" dirty="0"/>
          </a:p>
          <a:p>
            <a:r>
              <a:rPr kumimoji="1" lang="zh-CN" altLang="en-US" dirty="0"/>
              <a:t>又因为所有的</a:t>
            </a:r>
            <a:r>
              <a:rPr kumimoji="1" lang="en-US" altLang="zh-CN" dirty="0"/>
              <a:t>a[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]</a:t>
            </a:r>
            <a:r>
              <a:rPr kumimoji="1" lang="zh-CN" altLang="en-US" dirty="0"/>
              <a:t>和</a:t>
            </a:r>
            <a:r>
              <a:rPr kumimoji="1" lang="en-US" altLang="zh-CN" dirty="0"/>
              <a:t>b[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]</a:t>
            </a:r>
            <a:r>
              <a:rPr kumimoji="1" lang="zh-CN" altLang="en-US" dirty="0"/>
              <a:t>的初值均为</a:t>
            </a:r>
            <a:r>
              <a:rPr kumimoji="1" lang="en-US" altLang="zh-CN" dirty="0"/>
              <a:t>0</a:t>
            </a:r>
            <a:r>
              <a:rPr kumimoji="1" lang="zh-CN" altLang="en-US" dirty="0"/>
              <a:t>，而</a:t>
            </a:r>
            <a:r>
              <a:rPr kumimoji="1" lang="en-US" altLang="zh-CN" dirty="0"/>
              <a:t>x&gt;0,y&gt;0</a:t>
            </a:r>
            <a:r>
              <a:rPr kumimoji="1" lang="zh-CN" altLang="en-US" dirty="0"/>
              <a:t>，所以至少第一次执行的时候，</a:t>
            </a:r>
            <a:endParaRPr kumimoji="1" lang="en-US" altLang="zh-CN" dirty="0"/>
          </a:p>
          <a:p>
            <a:r>
              <a:rPr kumimoji="1" lang="zh-CN" altLang="en-US" dirty="0"/>
              <a:t>会进入代码的</a:t>
            </a:r>
            <a:r>
              <a:rPr kumimoji="1" lang="en-US" altLang="zh-CN" dirty="0"/>
              <a:t>13-20</a:t>
            </a:r>
            <a:r>
              <a:rPr kumimoji="1" lang="zh-CN" altLang="en-US" dirty="0"/>
              <a:t>行，对</a:t>
            </a:r>
            <a:r>
              <a:rPr kumimoji="1" lang="en-US" altLang="zh-CN" dirty="0"/>
              <a:t>a[x]</a:t>
            </a:r>
            <a:r>
              <a:rPr kumimoji="1" lang="zh-CN" altLang="en-US" dirty="0"/>
              <a:t>和</a:t>
            </a:r>
            <a:r>
              <a:rPr kumimoji="1" lang="en-US" altLang="zh-CN" dirty="0"/>
              <a:t>b[y]</a:t>
            </a:r>
            <a:r>
              <a:rPr kumimoji="1" lang="zh-CN" altLang="en-US" dirty="0"/>
              <a:t>赋非零值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0099" y="3095284"/>
            <a:ext cx="56060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2.</a:t>
            </a:r>
            <a:r>
              <a:rPr kumimoji="1" lang="zh-CN" altLang="en-US" dirty="0"/>
              <a:t> 执行完第</a:t>
            </a:r>
            <a:r>
              <a:rPr kumimoji="1" lang="en-US" altLang="zh-CN" dirty="0"/>
              <a:t>27</a:t>
            </a:r>
            <a:r>
              <a:rPr kumimoji="1" lang="zh-CN" altLang="en-US" dirty="0"/>
              <a:t>行的</a:t>
            </a:r>
            <a:r>
              <a:rPr kumimoji="1" lang="en-US" altLang="zh-CN" dirty="0"/>
              <a:t>++</a:t>
            </a:r>
            <a:r>
              <a:rPr kumimoji="1" lang="en-US" altLang="zh-CN" dirty="0" err="1"/>
              <a:t>ans</a:t>
            </a:r>
            <a:r>
              <a:rPr kumimoji="1" lang="zh-CN" altLang="en-US" dirty="0"/>
              <a:t>时。</a:t>
            </a:r>
            <a:r>
              <a:rPr kumimoji="1" lang="en-US" altLang="zh-CN" dirty="0"/>
              <a:t>Ans</a:t>
            </a:r>
            <a:r>
              <a:rPr kumimoji="1" lang="zh-CN" altLang="en-US" dirty="0"/>
              <a:t>一定是个偶数（  </a:t>
            </a:r>
            <a:r>
              <a:rPr kumimoji="1" lang="en-US" altLang="zh-CN" dirty="0"/>
              <a:t>F</a:t>
            </a:r>
            <a:r>
              <a:rPr kumimoji="1" lang="zh-CN" altLang="en-US" dirty="0"/>
              <a:t>）</a:t>
            </a:r>
            <a:endParaRPr kumimoji="1" lang="en-US" altLang="zh-CN" dirty="0"/>
          </a:p>
          <a:p>
            <a:r>
              <a:rPr kumimoji="1" lang="zh-CN" altLang="en-US" dirty="0"/>
              <a:t>令</a:t>
            </a:r>
            <a:r>
              <a:rPr kumimoji="1" lang="en-US" altLang="zh-CN" dirty="0"/>
              <a:t>m=1</a:t>
            </a:r>
            <a:r>
              <a:rPr kumimoji="1" lang="zh-CN" altLang="en-US" dirty="0"/>
              <a:t>，第一组输入</a:t>
            </a:r>
            <a:r>
              <a:rPr kumimoji="1" lang="en-US" altLang="zh-CN" dirty="0"/>
              <a:t>(1,2)</a:t>
            </a:r>
          </a:p>
          <a:p>
            <a:r>
              <a:rPr kumimoji="1" lang="zh-CN" altLang="en-US" dirty="0"/>
              <a:t>则有</a:t>
            </a:r>
            <a:r>
              <a:rPr kumimoji="1" lang="en-US" altLang="zh-CN" dirty="0"/>
              <a:t>a[1]=2</a:t>
            </a:r>
            <a:r>
              <a:rPr kumimoji="1" lang="zh-CN" altLang="en-US" dirty="0"/>
              <a:t>，</a:t>
            </a:r>
            <a:r>
              <a:rPr kumimoji="1" lang="en-US" altLang="zh-CN" dirty="0"/>
              <a:t>a[2]=0</a:t>
            </a:r>
            <a:r>
              <a:rPr kumimoji="1" lang="zh-CN" altLang="en-US" dirty="0"/>
              <a:t>，</a:t>
            </a:r>
            <a:r>
              <a:rPr kumimoji="1" lang="en-US" altLang="zh-CN" dirty="0"/>
              <a:t>b[1]=0</a:t>
            </a:r>
            <a:r>
              <a:rPr kumimoji="1" lang="zh-CN" altLang="en-US" dirty="0"/>
              <a:t>，</a:t>
            </a:r>
            <a:r>
              <a:rPr kumimoji="1" lang="en-US" altLang="zh-CN" dirty="0"/>
              <a:t>b[2]=1</a:t>
            </a:r>
          </a:p>
          <a:p>
            <a:r>
              <a:rPr kumimoji="1" lang="zh-CN" altLang="en-US" dirty="0"/>
              <a:t>当循环到</a:t>
            </a:r>
            <a:r>
              <a:rPr kumimoji="1" lang="en-US" altLang="zh-CN" dirty="0"/>
              <a:t>1</a:t>
            </a:r>
            <a:r>
              <a:rPr kumimoji="1" lang="zh-CN" altLang="en-US" dirty="0"/>
              <a:t>时，</a:t>
            </a:r>
            <a:r>
              <a:rPr kumimoji="1" lang="en-US" altLang="zh-CN" dirty="0" err="1"/>
              <a:t>ans</a:t>
            </a:r>
            <a:r>
              <a:rPr kumimoji="1" lang="zh-CN" altLang="en-US" dirty="0"/>
              <a:t>的值是</a:t>
            </a:r>
            <a:r>
              <a:rPr kumimoji="1" lang="en-US" altLang="zh-CN" dirty="0"/>
              <a:t>1</a:t>
            </a:r>
            <a:r>
              <a:rPr kumimoji="1" lang="zh-CN" altLang="en-US" dirty="0"/>
              <a:t>，不是偶数。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91379" y="4295613"/>
            <a:ext cx="50770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3.</a:t>
            </a:r>
            <a:r>
              <a:rPr kumimoji="1" lang="zh-CN" altLang="en-US" dirty="0"/>
              <a:t> </a:t>
            </a:r>
            <a:r>
              <a:rPr kumimoji="1" lang="en-US" altLang="zh-CN" dirty="0"/>
              <a:t>a[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]</a:t>
            </a:r>
            <a:r>
              <a:rPr kumimoji="1" lang="zh-CN" altLang="en-US" dirty="0"/>
              <a:t>和</a:t>
            </a:r>
            <a:r>
              <a:rPr kumimoji="1" lang="en-US" altLang="zh-CN" dirty="0"/>
              <a:t>b[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]</a:t>
            </a:r>
            <a:r>
              <a:rPr kumimoji="1" lang="zh-CN" altLang="en-US" dirty="0"/>
              <a:t>不可能同时大于</a:t>
            </a:r>
            <a:r>
              <a:rPr kumimoji="1" lang="en-US" altLang="zh-CN" dirty="0"/>
              <a:t>0</a:t>
            </a:r>
            <a:r>
              <a:rPr kumimoji="1" lang="zh-CN" altLang="en-US" dirty="0"/>
              <a:t>   （</a:t>
            </a:r>
            <a:r>
              <a:rPr kumimoji="1" lang="en-US" altLang="zh-CN" dirty="0"/>
              <a:t>F</a:t>
            </a:r>
            <a:r>
              <a:rPr kumimoji="1" lang="zh-CN" altLang="en-US" dirty="0"/>
              <a:t>）</a:t>
            </a:r>
            <a:endParaRPr kumimoji="1" lang="en-US" altLang="zh-CN" dirty="0"/>
          </a:p>
          <a:p>
            <a:r>
              <a:rPr kumimoji="1" lang="zh-CN" altLang="en-US" dirty="0"/>
              <a:t>若</a:t>
            </a:r>
            <a:r>
              <a:rPr kumimoji="1" lang="en-US" altLang="zh-CN" dirty="0"/>
              <a:t>m=1</a:t>
            </a:r>
            <a:r>
              <a:rPr kumimoji="1" lang="zh-CN" altLang="en-US" dirty="0"/>
              <a:t>，第一组输入</a:t>
            </a:r>
            <a:r>
              <a:rPr kumimoji="1" lang="en-US" altLang="zh-CN" dirty="0"/>
              <a:t>(1,1)</a:t>
            </a:r>
            <a:r>
              <a:rPr kumimoji="1" lang="zh-CN" altLang="en-US" dirty="0"/>
              <a:t>，执行后，</a:t>
            </a:r>
            <a:r>
              <a:rPr kumimoji="1" lang="en-US" altLang="zh-CN" dirty="0"/>
              <a:t>a[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]=1,b[</a:t>
            </a:r>
            <a:r>
              <a:rPr kumimoji="1" lang="en-US" altLang="zh-CN" dirty="0" err="1"/>
              <a:t>i</a:t>
            </a:r>
            <a:r>
              <a:rPr kumimoji="1" lang="en-US" altLang="zh-CN" dirty="0"/>
              <a:t>]=1</a:t>
            </a:r>
            <a:endParaRPr kumimoji="1"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8817" y="4941944"/>
            <a:ext cx="659828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r>
              <a:rPr lang="zh-CN" altLang="en-US" dirty="0"/>
              <a:t>若程序执行到</a:t>
            </a:r>
            <a:r>
              <a:rPr lang="en-US" altLang="zh-CN" dirty="0"/>
              <a:t>13</a:t>
            </a:r>
            <a:r>
              <a:rPr lang="zh-CN" altLang="en-US" dirty="0"/>
              <a:t>行，</a:t>
            </a:r>
            <a:r>
              <a:rPr lang="en-US" altLang="zh-CN" dirty="0"/>
              <a:t>x</a:t>
            </a:r>
            <a:r>
              <a:rPr lang="zh-CN" altLang="en-US" dirty="0"/>
              <a:t>总小于</a:t>
            </a:r>
            <a:r>
              <a:rPr lang="en-US" altLang="zh-CN" dirty="0"/>
              <a:t>y</a:t>
            </a:r>
            <a:r>
              <a:rPr lang="zh-CN" altLang="en-US" dirty="0"/>
              <a:t>，那么第</a:t>
            </a:r>
            <a:r>
              <a:rPr lang="en-US" altLang="zh-CN" dirty="0"/>
              <a:t>15</a:t>
            </a:r>
            <a:r>
              <a:rPr lang="zh-CN" altLang="en-US" dirty="0"/>
              <a:t>行不会被执行（</a:t>
            </a:r>
            <a:r>
              <a:rPr lang="en-US" altLang="zh-CN" dirty="0"/>
              <a:t>F 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令</a:t>
            </a:r>
            <a:r>
              <a:rPr lang="en-US" altLang="zh-CN" dirty="0"/>
              <a:t>m=2</a:t>
            </a:r>
            <a:r>
              <a:rPr lang="zh-CN" altLang="en-US" dirty="0"/>
              <a:t>，第一组输入</a:t>
            </a:r>
            <a:r>
              <a:rPr lang="en-US" altLang="zh-CN" dirty="0"/>
              <a:t>(1,2)</a:t>
            </a:r>
            <a:r>
              <a:rPr lang="zh-CN" altLang="en-US" dirty="0"/>
              <a:t>，第二组输入</a:t>
            </a:r>
            <a:r>
              <a:rPr lang="en-US" altLang="zh-CN" dirty="0"/>
              <a:t>(1,3)</a:t>
            </a:r>
          </a:p>
          <a:p>
            <a:r>
              <a:rPr lang="zh-CN" altLang="en-US" dirty="0"/>
              <a:t>对于两组输入，均有</a:t>
            </a:r>
            <a:r>
              <a:rPr lang="en-US" altLang="zh-CN" dirty="0"/>
              <a:t>x&lt;y</a:t>
            </a:r>
            <a:r>
              <a:rPr lang="zh-CN" altLang="en-US" dirty="0"/>
              <a:t>成立</a:t>
            </a:r>
            <a:endParaRPr lang="en-US" altLang="zh-CN" dirty="0"/>
          </a:p>
          <a:p>
            <a:r>
              <a:rPr lang="zh-CN" altLang="en-US" dirty="0"/>
              <a:t>第一组输入后有：</a:t>
            </a:r>
            <a:r>
              <a:rPr lang="en-US" altLang="zh-CN" dirty="0"/>
              <a:t>a[1]=2, b[2]=1</a:t>
            </a:r>
          </a:p>
          <a:p>
            <a:r>
              <a:rPr lang="zh-CN" altLang="en-US" dirty="0"/>
              <a:t>执行第二组输入有</a:t>
            </a:r>
            <a:r>
              <a:rPr lang="en-US" altLang="zh-CN" dirty="0"/>
              <a:t>a[x]=a[1]=2&lt;3=y</a:t>
            </a:r>
            <a:r>
              <a:rPr lang="zh-CN" altLang="en-US" dirty="0"/>
              <a:t>和</a:t>
            </a:r>
            <a:r>
              <a:rPr lang="en-US" altLang="zh-CN" dirty="0"/>
              <a:t>b[y]=b[3]=0&lt;1=x</a:t>
            </a:r>
          </a:p>
          <a:p>
            <a:r>
              <a:rPr lang="zh-CN" altLang="en-US" dirty="0"/>
              <a:t>因此</a:t>
            </a:r>
            <a:r>
              <a:rPr lang="en-US" altLang="zh-CN" dirty="0"/>
              <a:t>a[1]=2&gt;0</a:t>
            </a:r>
            <a:r>
              <a:rPr lang="zh-CN" altLang="en-US" dirty="0"/>
              <a:t>成立，会执行第</a:t>
            </a:r>
            <a:r>
              <a:rPr lang="en-US" altLang="zh-CN" dirty="0"/>
              <a:t>15</a:t>
            </a:r>
            <a:r>
              <a:rPr lang="zh-CN" altLang="en-US" dirty="0"/>
              <a:t>行代码  </a:t>
            </a:r>
          </a:p>
        </p:txBody>
      </p:sp>
      <p:sp>
        <p:nvSpPr>
          <p:cNvPr id="2" name="矩形 1"/>
          <p:cNvSpPr/>
          <p:nvPr/>
        </p:nvSpPr>
        <p:spPr>
          <a:xfrm>
            <a:off x="6923591" y="0"/>
            <a:ext cx="6096000" cy="6740307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&lt;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cstdio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&gt;</a:t>
            </a:r>
            <a:endParaRPr lang="en-GB" altLang="zh-CN" sz="16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using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namespace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4EC9B0"/>
                </a:solidFill>
                <a:latin typeface="Menlo" panose="020B0609030804020204" pitchFamily="49" charset="0"/>
              </a:rPr>
              <a:t>std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100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],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100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main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DCDCAA"/>
                </a:solidFill>
                <a:latin typeface="Menlo" panose="020B0609030804020204" pitchFamily="49" charset="0"/>
              </a:rPr>
              <a:t>  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scanf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d%d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,&amp;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,&amp;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++)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 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++){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569CD6"/>
                </a:solidFill>
                <a:latin typeface="Menlo" panose="020B0609030804020204" pitchFamily="49" charset="0"/>
              </a:rPr>
              <a:t>     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DCDCAA"/>
                </a:solidFill>
                <a:latin typeface="Menlo" panose="020B0609030804020204" pitchFamily="49" charset="0"/>
              </a:rPr>
              <a:t>  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scanf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d%d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,&amp;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,&amp;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</a:t>
            </a:r>
            <a:r>
              <a:rPr lang="en-US" altLang="zh-CN" sz="1600" dirty="0" err="1">
                <a:solidFill>
                  <a:srgbClr val="C586C0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]&lt;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&amp;&amp;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]&lt;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]&gt;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     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]]=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  </a:t>
            </a:r>
            <a:r>
              <a:rPr lang="en-US" altLang="zh-CN" sz="1600" dirty="0" err="1">
                <a:solidFill>
                  <a:srgbClr val="C586C0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]&gt;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     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]]=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569CD6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++){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)++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)++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printf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%d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 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endParaRPr lang="en-GB" altLang="zh-CN" sz="1600" b="0" dirty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3784" y="301288"/>
            <a:ext cx="66664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假设输入的 </a:t>
            </a:r>
            <a:r>
              <a:rPr lang="en-GB" altLang="zh-CN" dirty="0"/>
              <a:t>n </a:t>
            </a:r>
            <a:r>
              <a:rPr lang="zh-CN" altLang="en-US" dirty="0"/>
              <a:t>和 </a:t>
            </a:r>
            <a:r>
              <a:rPr lang="en-GB" altLang="zh-CN" dirty="0"/>
              <a:t>m </a:t>
            </a:r>
            <a:r>
              <a:rPr lang="zh-CN" altLang="en-US" dirty="0"/>
              <a:t>都是正整数，</a:t>
            </a:r>
            <a:r>
              <a:rPr lang="en-GB" altLang="zh-CN" dirty="0"/>
              <a:t>x </a:t>
            </a:r>
            <a:r>
              <a:rPr lang="zh-CN" altLang="en-US" dirty="0"/>
              <a:t>和 </a:t>
            </a:r>
            <a:r>
              <a:rPr lang="en-GB" altLang="zh-CN" dirty="0"/>
              <a:t>y </a:t>
            </a:r>
            <a:r>
              <a:rPr lang="zh-CN" altLang="en-US" dirty="0"/>
              <a:t>都是在 </a:t>
            </a:r>
            <a:r>
              <a:rPr lang="en-US" altLang="zh-CN" dirty="0"/>
              <a:t>[1, </a:t>
            </a:r>
            <a:r>
              <a:rPr lang="en-GB" altLang="zh-CN" dirty="0"/>
              <a:t>n][1,</a:t>
            </a:r>
            <a:r>
              <a:rPr lang="en-GB" altLang="zh-CN" i="1" dirty="0"/>
              <a:t>n</a:t>
            </a:r>
            <a:r>
              <a:rPr lang="en-GB" altLang="zh-CN" dirty="0"/>
              <a:t>] </a:t>
            </a:r>
            <a:r>
              <a:rPr lang="zh-CN" altLang="en-US" dirty="0"/>
              <a:t>的范围内的整数。</a:t>
            </a:r>
          </a:p>
          <a:p>
            <a:br>
              <a:rPr lang="zh-CN" altLang="en-US" dirty="0"/>
            </a:br>
            <a:endParaRPr kumimoji="1"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7818" y="846716"/>
            <a:ext cx="56108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 </a:t>
            </a:r>
            <a:r>
              <a:rPr lang="zh-CN" altLang="en-US" dirty="0"/>
              <a:t>若</a:t>
            </a:r>
            <a:r>
              <a:rPr lang="en-US" altLang="zh-CN" dirty="0"/>
              <a:t>m</a:t>
            </a:r>
            <a:r>
              <a:rPr lang="zh-CN" altLang="en-US" dirty="0"/>
              <a:t>个</a:t>
            </a:r>
            <a:r>
              <a:rPr lang="en-US" altLang="zh-CN" dirty="0"/>
              <a:t>x</a:t>
            </a:r>
            <a:r>
              <a:rPr lang="zh-CN" altLang="en-US" dirty="0"/>
              <a:t>两两不同，且</a:t>
            </a:r>
            <a:r>
              <a:rPr lang="en-US" altLang="zh-CN" dirty="0"/>
              <a:t>m</a:t>
            </a:r>
            <a:r>
              <a:rPr lang="zh-CN" altLang="en-US" dirty="0"/>
              <a:t>个</a:t>
            </a:r>
            <a:r>
              <a:rPr lang="en-US" altLang="zh-CN" dirty="0"/>
              <a:t>y</a:t>
            </a:r>
            <a:r>
              <a:rPr lang="zh-CN" altLang="en-US" dirty="0"/>
              <a:t>两两不同，则输出的值</a:t>
            </a:r>
            <a:r>
              <a:rPr lang="en-US" altLang="zh-CN" dirty="0"/>
              <a:t>()  </a:t>
            </a:r>
          </a:p>
          <a:p>
            <a:pPr marL="342900" indent="-342900">
              <a:buAutoNum type="alphaUcPeriod"/>
            </a:pPr>
            <a:r>
              <a:rPr lang="en-US" altLang="zh-CN" dirty="0"/>
              <a:t>2n-2m</a:t>
            </a:r>
          </a:p>
          <a:p>
            <a:r>
              <a:rPr lang="zh-CN" altLang="en-US" dirty="0"/>
              <a:t>  因为</a:t>
            </a:r>
            <a:r>
              <a:rPr lang="en-US" altLang="zh-CN" dirty="0"/>
              <a:t>m</a:t>
            </a:r>
            <a:r>
              <a:rPr lang="zh-CN" altLang="en-US" dirty="0"/>
              <a:t>个</a:t>
            </a:r>
            <a:r>
              <a:rPr lang="en-US" altLang="zh-CN" dirty="0"/>
              <a:t>x</a:t>
            </a:r>
            <a:r>
              <a:rPr lang="zh-CN" altLang="en-US" dirty="0"/>
              <a:t>两两不同，且</a:t>
            </a:r>
            <a:r>
              <a:rPr lang="en-US" altLang="zh-CN" dirty="0"/>
              <a:t>m</a:t>
            </a:r>
            <a:r>
              <a:rPr lang="zh-CN" altLang="en-US" dirty="0"/>
              <a:t>个</a:t>
            </a:r>
            <a:r>
              <a:rPr lang="en-US" altLang="zh-CN" dirty="0"/>
              <a:t>y</a:t>
            </a:r>
            <a:r>
              <a:rPr lang="zh-CN" altLang="en-US" dirty="0"/>
              <a:t>两两不同</a:t>
            </a:r>
            <a:endParaRPr lang="en-US" altLang="zh-CN" dirty="0"/>
          </a:p>
          <a:p>
            <a:r>
              <a:rPr lang="zh-CN" altLang="en-US" dirty="0"/>
              <a:t>   所以对于每组数据都能进入</a:t>
            </a:r>
            <a:r>
              <a:rPr lang="en-US" altLang="zh-CN" dirty="0"/>
              <a:t>13-20</a:t>
            </a:r>
            <a:r>
              <a:rPr lang="zh-CN" altLang="en-US" dirty="0"/>
              <a:t>行的代码块</a:t>
            </a:r>
            <a:endParaRPr lang="en-US" altLang="zh-CN" dirty="0"/>
          </a:p>
          <a:p>
            <a:r>
              <a:rPr lang="zh-CN" altLang="en-US" dirty="0"/>
              <a:t>因此 </a:t>
            </a:r>
            <a:r>
              <a:rPr lang="en-US" altLang="zh-CN" dirty="0"/>
              <a:t>m</a:t>
            </a:r>
            <a:r>
              <a:rPr lang="zh-CN" altLang="en-US" dirty="0"/>
              <a:t>组数据 共使得</a:t>
            </a:r>
            <a:r>
              <a:rPr lang="en-US" altLang="zh-CN" dirty="0"/>
              <a:t>2m</a:t>
            </a:r>
            <a:r>
              <a:rPr lang="zh-CN" altLang="en-US" dirty="0"/>
              <a:t>个位置不再为</a:t>
            </a:r>
            <a:r>
              <a:rPr lang="en-US" altLang="zh-CN" dirty="0"/>
              <a:t>0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667818" y="3552358"/>
            <a:ext cx="57358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 </a:t>
            </a:r>
            <a:r>
              <a:rPr kumimoji="1" lang="en-US" altLang="zh-CN" dirty="0"/>
              <a:t>6</a:t>
            </a:r>
            <a:r>
              <a:rPr kumimoji="1" lang="zh-CN" altLang="en-US" dirty="0"/>
              <a:t> 若</a:t>
            </a:r>
            <a:r>
              <a:rPr kumimoji="1" lang="en-US" altLang="zh-CN" dirty="0"/>
              <a:t>m</a:t>
            </a:r>
            <a:r>
              <a:rPr kumimoji="1" lang="zh-CN" altLang="en-US" dirty="0"/>
              <a:t>个</a:t>
            </a:r>
            <a:r>
              <a:rPr kumimoji="1" lang="en-US" altLang="zh-CN" dirty="0"/>
              <a:t>x</a:t>
            </a:r>
            <a:r>
              <a:rPr kumimoji="1" lang="zh-CN" altLang="en-US" dirty="0"/>
              <a:t>丙丙不同，且</a:t>
            </a:r>
            <a:r>
              <a:rPr kumimoji="1" lang="en-US" altLang="zh-CN" dirty="0"/>
              <a:t>m</a:t>
            </a:r>
            <a:r>
              <a:rPr kumimoji="1" lang="zh-CN" altLang="en-US" dirty="0"/>
              <a:t>个</a:t>
            </a:r>
            <a:r>
              <a:rPr kumimoji="1" lang="en-US" altLang="zh-CN" dirty="0"/>
              <a:t>y</a:t>
            </a:r>
            <a:r>
              <a:rPr kumimoji="1" lang="zh-CN" altLang="en-US" dirty="0"/>
              <a:t>都相等，则输出的值为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</a:t>
            </a:r>
            <a:r>
              <a:rPr kumimoji="1" lang="en-US" altLang="zh-CN" dirty="0"/>
              <a:t>)</a:t>
            </a:r>
          </a:p>
          <a:p>
            <a:r>
              <a:rPr kumimoji="1" lang="en-US" altLang="zh-CN" dirty="0"/>
              <a:t>A</a:t>
            </a:r>
            <a:r>
              <a:rPr kumimoji="1" lang="zh-CN" altLang="en-US" dirty="0"/>
              <a:t>  </a:t>
            </a:r>
            <a:r>
              <a:rPr kumimoji="1" lang="en-US" altLang="zh-CN" dirty="0"/>
              <a:t>2n-2</a:t>
            </a:r>
          </a:p>
          <a:p>
            <a:endParaRPr kumimoji="1" lang="en-US" altLang="zh-CN" dirty="0"/>
          </a:p>
          <a:p>
            <a:r>
              <a:rPr kumimoji="1" lang="zh-CN" altLang="en-US" dirty="0"/>
              <a:t>枚举法，取</a:t>
            </a:r>
            <a:r>
              <a:rPr kumimoji="1" lang="en-US" altLang="zh-CN" dirty="0"/>
              <a:t>x=2,3,4</a:t>
            </a:r>
            <a:r>
              <a:rPr kumimoji="1" lang="zh-CN" altLang="en-US" dirty="0"/>
              <a:t>   </a:t>
            </a:r>
            <a:r>
              <a:rPr kumimoji="1" lang="en-US" altLang="zh-CN" dirty="0"/>
              <a:t>y=1,1,1</a:t>
            </a:r>
            <a:r>
              <a:rPr kumimoji="1" lang="zh-CN" altLang="en-US" dirty="0"/>
              <a:t>  代入</a:t>
            </a:r>
          </a:p>
        </p:txBody>
      </p:sp>
      <p:sp>
        <p:nvSpPr>
          <p:cNvPr id="5" name="矩形 4"/>
          <p:cNvSpPr/>
          <p:nvPr/>
        </p:nvSpPr>
        <p:spPr>
          <a:xfrm>
            <a:off x="6923591" y="0"/>
            <a:ext cx="6096000" cy="6740307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&lt;</a:t>
            </a:r>
            <a:r>
              <a:rPr lang="en-GB" altLang="zh-CN" sz="1600" dirty="0" err="1">
                <a:solidFill>
                  <a:srgbClr val="CE9178"/>
                </a:solidFill>
                <a:latin typeface="Menlo" panose="020B0609030804020204" pitchFamily="49" charset="0"/>
              </a:rPr>
              <a:t>cstdio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&gt;</a:t>
            </a:r>
            <a:endParaRPr lang="en-GB" altLang="zh-CN" sz="16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using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namespace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4EC9B0"/>
                </a:solidFill>
                <a:latin typeface="Menlo" panose="020B0609030804020204" pitchFamily="49" charset="0"/>
              </a:rPr>
              <a:t>std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100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],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100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>
                <a:solidFill>
                  <a:srgbClr val="DCDCAA"/>
                </a:solidFill>
                <a:latin typeface="Menlo" panose="020B0609030804020204" pitchFamily="49" charset="0"/>
              </a:rPr>
              <a:t>main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DCDCAA"/>
                </a:solidFill>
                <a:latin typeface="Menlo" panose="020B0609030804020204" pitchFamily="49" charset="0"/>
              </a:rPr>
              <a:t>  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scanf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d%d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,&amp;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,&amp;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++)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 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m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++){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569CD6"/>
                </a:solidFill>
                <a:latin typeface="Menlo" panose="020B0609030804020204" pitchFamily="49" charset="0"/>
              </a:rPr>
              <a:t>     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DCDCAA"/>
                </a:solidFill>
                <a:latin typeface="Menlo" panose="020B0609030804020204" pitchFamily="49" charset="0"/>
              </a:rPr>
              <a:t>  </a:t>
            </a: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scanf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d%d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,&amp;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 err="1">
                <a:solidFill>
                  <a:srgbClr val="D4D4D4"/>
                </a:solidFill>
                <a:latin typeface="Menlo" panose="020B0609030804020204" pitchFamily="49" charset="0"/>
              </a:rPr>
              <a:t>,&amp;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</a:t>
            </a:r>
            <a:r>
              <a:rPr lang="en-US" altLang="zh-CN" sz="1600" dirty="0" err="1">
                <a:solidFill>
                  <a:srgbClr val="C586C0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]&lt;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&amp;&amp;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]&lt;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]&gt;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     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]]=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  </a:t>
            </a:r>
            <a:r>
              <a:rPr lang="en-US" altLang="zh-CN" sz="1600" dirty="0" err="1">
                <a:solidFill>
                  <a:srgbClr val="C586C0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]&gt;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     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]]=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9CDCFE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y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x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569CD6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6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++){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)++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600" dirty="0">
                <a:solidFill>
                  <a:srgbClr val="C586C0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6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]==</a:t>
            </a:r>
            <a:r>
              <a:rPr lang="en-GB" altLang="zh-CN" sz="16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)++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 err="1">
                <a:solidFill>
                  <a:srgbClr val="DCDCAA"/>
                </a:solidFill>
                <a:latin typeface="Menlo" panose="020B0609030804020204" pitchFamily="49" charset="0"/>
              </a:rPr>
              <a:t>printf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9CDCFE"/>
                </a:solidFill>
                <a:latin typeface="Menlo" panose="020B0609030804020204" pitchFamily="49" charset="0"/>
              </a:rPr>
              <a:t>%d</a:t>
            </a:r>
            <a:r>
              <a:rPr lang="en-GB" altLang="zh-CN" sz="16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600" dirty="0" err="1">
                <a:solidFill>
                  <a:srgbClr val="9CDCFE"/>
                </a:solidFill>
                <a:latin typeface="Menlo" panose="020B0609030804020204" pitchFamily="49" charset="0"/>
              </a:rPr>
              <a:t>ans</a:t>
            </a: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); 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6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endParaRPr lang="en-GB" altLang="zh-CN" sz="1600" b="0" dirty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455749" y="13368"/>
            <a:ext cx="4602159" cy="634019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#include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CE9178"/>
                </a:solidFill>
                <a:latin typeface="Menlo" panose="020B0609030804020204" pitchFamily="49" charset="0"/>
              </a:rPr>
              <a:t>&lt;iostream&gt;</a:t>
            </a:r>
            <a:endParaRPr lang="en-GB" altLang="zh-CN" sz="1400" dirty="0">
              <a:solidFill>
                <a:srgbClr val="D4D4D4"/>
              </a:solidFill>
              <a:latin typeface="Menlo" panose="020B0609030804020204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using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namespace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4EC9B0"/>
                </a:solidFill>
                <a:latin typeface="Menlo" panose="020B0609030804020204" pitchFamily="49" charset="0"/>
              </a:rPr>
              <a:t>std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const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maxn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10000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maxn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maxn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DCDCAA"/>
                </a:solidFill>
                <a:latin typeface="Menlo" panose="020B0609030804020204" pitchFamily="49" charset="0"/>
              </a:rPr>
              <a:t>f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-GB" altLang="zh-CN" sz="1400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400" dirty="0" err="1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, 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depth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&gt;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return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569CD6"/>
                </a:solidFill>
                <a:latin typeface="Menlo" panose="020B0609030804020204" pitchFamily="49" charset="0"/>
              </a:rPr>
              <a:t>    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min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maxn</a:t>
            </a:r>
            <a:r>
              <a:rPr lang="en-GB" altLang="zh-CN" sz="1400" dirty="0" err="1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mink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&lt;=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++){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C586C0"/>
                </a:solidFill>
                <a:latin typeface="Menlo" panose="020B0609030804020204" pitchFamily="49" charset="0"/>
              </a:rPr>
              <a:t>       </a:t>
            </a: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min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&gt;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]){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9CDCFE"/>
                </a:solidFill>
                <a:latin typeface="Menlo" panose="020B0609030804020204" pitchFamily="49" charset="0"/>
              </a:rPr>
              <a:t>          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min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9CDCFE"/>
                </a:solidFill>
                <a:latin typeface="Menlo" panose="020B0609030804020204" pitchFamily="49" charset="0"/>
              </a:rPr>
              <a:t>          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mink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D4D4D4"/>
                </a:solidFill>
                <a:latin typeface="Menlo" panose="020B0609030804020204" pitchFamily="49" charset="0"/>
              </a:rPr>
              <a:t>       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D4D4D4"/>
                </a:solidFill>
                <a:latin typeface="Menlo" panose="020B0609030804020204" pitchFamily="49" charset="0"/>
              </a:rPr>
              <a:t>    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569CD6"/>
                </a:solidFill>
                <a:latin typeface="Menlo" panose="020B0609030804020204" pitchFamily="49" charset="0"/>
              </a:rPr>
              <a:t>    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lres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400" dirty="0">
                <a:solidFill>
                  <a:srgbClr val="DCDCAA"/>
                </a:solidFill>
                <a:latin typeface="Menlo" panose="020B0609030804020204" pitchFamily="49" charset="0"/>
              </a:rPr>
              <a:t>f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l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mink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-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depth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569CD6"/>
                </a:solidFill>
                <a:latin typeface="Menlo" panose="020B0609030804020204" pitchFamily="49" charset="0"/>
              </a:rPr>
              <a:t>    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rres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=</a:t>
            </a:r>
            <a:r>
              <a:rPr lang="en-GB" altLang="zh-CN" sz="1400" dirty="0">
                <a:solidFill>
                  <a:srgbClr val="DCDCAA"/>
                </a:solidFill>
                <a:latin typeface="Menlo" panose="020B0609030804020204" pitchFamily="49" charset="0"/>
              </a:rPr>
              <a:t>f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mink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r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depth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C586C0"/>
                </a:solidFill>
                <a:latin typeface="Menlo" panose="020B0609030804020204" pitchFamily="49" charset="0"/>
              </a:rPr>
              <a:t>    </a:t>
            </a: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return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lres</a:t>
            </a:r>
            <a:r>
              <a:rPr lang="en-GB" altLang="zh-CN" sz="1400" dirty="0" err="1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rres</a:t>
            </a:r>
            <a:r>
              <a:rPr lang="en-GB" altLang="zh-CN" sz="1400" dirty="0" err="1">
                <a:solidFill>
                  <a:srgbClr val="D4D4D4"/>
                </a:solidFill>
                <a:latin typeface="Menlo" panose="020B0609030804020204" pitchFamily="49" charset="0"/>
              </a:rPr>
              <a:t>+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depth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*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mink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DCDCAA"/>
                </a:solidFill>
                <a:latin typeface="Menlo" panose="020B0609030804020204" pitchFamily="49" charset="0"/>
              </a:rPr>
              <a:t>main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(){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9CDCFE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-GB" altLang="zh-CN" sz="1400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C586C0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&lt;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++)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9CDCFE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-GB" altLang="zh-CN" sz="1400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a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C586C0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for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(</a:t>
            </a:r>
            <a:r>
              <a:rPr lang="en-GB" altLang="zh-CN" sz="1400" dirty="0">
                <a:solidFill>
                  <a:srgbClr val="569CD6"/>
                </a:solidFill>
                <a:latin typeface="Menlo" panose="020B0609030804020204" pitchFamily="49" charset="0"/>
              </a:rPr>
              <a:t>int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= 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&lt; 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++)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9CDCFE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cin</a:t>
            </a:r>
            <a:r>
              <a:rPr lang="en-GB" altLang="zh-CN" sz="1400" dirty="0">
                <a:solidFill>
                  <a:srgbClr val="DCDCAA"/>
                </a:solidFill>
                <a:latin typeface="Menlo" panose="020B0609030804020204" pitchFamily="49" charset="0"/>
              </a:rPr>
              <a:t>&gt;&gt;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b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[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i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];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9CDCFE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400" dirty="0" err="1">
                <a:solidFill>
                  <a:srgbClr val="9CDCFE"/>
                </a:solidFill>
                <a:latin typeface="Menlo" panose="020B0609030804020204" pitchFamily="49" charset="0"/>
              </a:rPr>
              <a:t>cout</a:t>
            </a:r>
            <a:r>
              <a:rPr lang="en-GB" altLang="zh-CN" sz="1400" dirty="0">
                <a:solidFill>
                  <a:srgbClr val="DCDCAA"/>
                </a:solidFill>
                <a:latin typeface="Menlo" panose="020B0609030804020204" pitchFamily="49" charset="0"/>
              </a:rPr>
              <a:t>&lt;&lt;f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(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400" dirty="0">
                <a:solidFill>
                  <a:srgbClr val="9CDCFE"/>
                </a:solidFill>
                <a:latin typeface="Menlo" panose="020B0609030804020204" pitchFamily="49" charset="0"/>
              </a:rPr>
              <a:t>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-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,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)</a:t>
            </a:r>
            <a:r>
              <a:rPr lang="en-GB" altLang="zh-CN" sz="1400" dirty="0">
                <a:solidFill>
                  <a:srgbClr val="DCDCAA"/>
                </a:solidFill>
                <a:latin typeface="Menlo" panose="020B0609030804020204" pitchFamily="49" charset="0"/>
              </a:rPr>
              <a:t>&lt;&lt;</a:t>
            </a:r>
            <a:r>
              <a:rPr lang="en-GB" altLang="zh-CN" sz="1400" dirty="0" err="1">
                <a:solidFill>
                  <a:srgbClr val="DCDCAA"/>
                </a:solidFill>
                <a:latin typeface="Menlo" panose="020B0609030804020204" pitchFamily="49" charset="0"/>
              </a:rPr>
              <a:t>endl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solidFill>
                  <a:srgbClr val="C586C0"/>
                </a:solidFill>
                <a:latin typeface="Menlo" panose="020B0609030804020204" pitchFamily="49" charset="0"/>
              </a:rPr>
              <a:t>   </a:t>
            </a:r>
            <a:r>
              <a:rPr lang="en-GB" altLang="zh-CN" sz="1400" dirty="0">
                <a:solidFill>
                  <a:srgbClr val="C586C0"/>
                </a:solidFill>
                <a:latin typeface="Menlo" panose="020B0609030804020204" pitchFamily="49" charset="0"/>
              </a:rPr>
              <a:t>return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 </a:t>
            </a:r>
            <a:r>
              <a:rPr lang="en-GB" altLang="zh-CN" sz="14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; </a:t>
            </a:r>
          </a:p>
          <a:p>
            <a:pPr marL="342900" indent="-342900">
              <a:buFont typeface="+mj-lt"/>
              <a:buAutoNum type="arabicPeriod"/>
            </a:pPr>
            <a:r>
              <a:rPr lang="en-GB" altLang="zh-CN" sz="1400" dirty="0">
                <a:solidFill>
                  <a:srgbClr val="D4D4D4"/>
                </a:solidFill>
                <a:latin typeface="Menlo" panose="020B0609030804020204" pitchFamily="49" charset="0"/>
              </a:rPr>
              <a:t>}</a:t>
            </a:r>
            <a:endParaRPr lang="en-GB" altLang="zh-CN" sz="1400" b="0" dirty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83776" y="328768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400" dirty="0"/>
              <a:t>1. </a:t>
            </a:r>
            <a:r>
              <a:rPr lang="zh-CN" altLang="en-US" sz="1400" dirty="0"/>
              <a:t>如果</a:t>
            </a:r>
            <a:r>
              <a:rPr lang="en-GB" altLang="zh-CN" sz="1400" dirty="0"/>
              <a:t>a</a:t>
            </a:r>
            <a:r>
              <a:rPr lang="zh-CN" altLang="en-US" sz="1400" dirty="0"/>
              <a:t>数组有重复的数字，则程序运行时会发生错误</a:t>
            </a:r>
            <a:r>
              <a:rPr lang="en-US" altLang="zh-CN" sz="1400" dirty="0"/>
              <a:t>(</a:t>
            </a:r>
            <a:r>
              <a:rPr lang="zh-CN" altLang="en-US" sz="1400" dirty="0"/>
              <a:t>  </a:t>
            </a:r>
            <a:r>
              <a:rPr lang="zh-CN" altLang="en-US" sz="1400" dirty="0">
                <a:solidFill>
                  <a:srgbClr val="FF0000"/>
                </a:solidFill>
              </a:rPr>
              <a:t>     </a:t>
            </a:r>
            <a:r>
              <a:rPr lang="zh-CN" altLang="en-US" sz="1400" dirty="0"/>
              <a:t>  </a:t>
            </a:r>
            <a:r>
              <a:rPr lang="en-US" altLang="zh-CN" sz="1400" dirty="0"/>
              <a:t> )</a:t>
            </a:r>
            <a:endParaRPr lang="zh-CN" altLang="en-US" sz="1400" dirty="0"/>
          </a:p>
        </p:txBody>
      </p:sp>
      <p:sp>
        <p:nvSpPr>
          <p:cNvPr id="6" name="文本框 5"/>
          <p:cNvSpPr txBox="1"/>
          <p:nvPr/>
        </p:nvSpPr>
        <p:spPr>
          <a:xfrm>
            <a:off x="316647" y="1310787"/>
            <a:ext cx="34724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2.</a:t>
            </a:r>
            <a:r>
              <a:rPr lang="zh-CN" altLang="en-US" sz="1400" dirty="0"/>
              <a:t>如果</a:t>
            </a:r>
            <a:r>
              <a:rPr lang="en-GB" altLang="zh-CN" sz="1400" dirty="0"/>
              <a:t>b</a:t>
            </a:r>
            <a:r>
              <a:rPr lang="zh-CN" altLang="en-US" sz="1400" dirty="0"/>
              <a:t>数组全为</a:t>
            </a:r>
            <a:r>
              <a:rPr lang="en-US" altLang="zh-CN" sz="1400" dirty="0"/>
              <a:t>0</a:t>
            </a:r>
            <a:r>
              <a:rPr lang="zh-CN" altLang="en-US" sz="1400" dirty="0"/>
              <a:t>，则输出为</a:t>
            </a:r>
            <a:r>
              <a:rPr lang="en-US" altLang="zh-CN" sz="1400" dirty="0"/>
              <a:t>0</a:t>
            </a:r>
            <a:r>
              <a:rPr lang="zh-CN" altLang="en-GB" sz="1400" dirty="0"/>
              <a:t>。（       ）</a:t>
            </a:r>
            <a:endParaRPr kumimoji="1" lang="zh-CN" altLang="en-US" sz="1400" dirty="0"/>
          </a:p>
        </p:txBody>
      </p:sp>
      <p:sp>
        <p:nvSpPr>
          <p:cNvPr id="7" name="文本框 6"/>
          <p:cNvSpPr txBox="1"/>
          <p:nvPr/>
        </p:nvSpPr>
        <p:spPr>
          <a:xfrm>
            <a:off x="307954" y="712098"/>
            <a:ext cx="51219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/>
              <a:t>利用分治思想，查找</a:t>
            </a:r>
            <a:r>
              <a:rPr kumimoji="1" lang="en-US" altLang="zh-CN" sz="1400" dirty="0"/>
              <a:t>a</a:t>
            </a:r>
            <a:r>
              <a:rPr kumimoji="1" lang="zh-CN" altLang="en-US" sz="1400" dirty="0"/>
              <a:t>数组中的最小值，及其第一次出现的位置</a:t>
            </a:r>
            <a:endParaRPr kumimoji="1" lang="en-US" altLang="zh-CN" sz="1400" dirty="0"/>
          </a:p>
          <a:p>
            <a:r>
              <a:rPr kumimoji="1" lang="zh-CN" altLang="en-US" sz="1400" dirty="0"/>
              <a:t>有重复的数字不会导致程序运行出错。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9190" y="2176059"/>
            <a:ext cx="6611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3.</a:t>
            </a:r>
            <a:r>
              <a:rPr lang="zh-CN" altLang="en-US" sz="1400" dirty="0"/>
              <a:t>当</a:t>
            </a:r>
            <a:r>
              <a:rPr lang="en-GB" altLang="zh-CN" sz="1400" dirty="0"/>
              <a:t>n=100</a:t>
            </a:r>
            <a:r>
              <a:rPr lang="zh-CN" altLang="en-US" sz="1400" dirty="0"/>
              <a:t>时，最坏情况下，与第</a:t>
            </a:r>
            <a:r>
              <a:rPr lang="en-US" altLang="zh-CN" sz="1400" dirty="0"/>
              <a:t>12</a:t>
            </a:r>
            <a:r>
              <a:rPr lang="zh-CN" altLang="en-US" sz="1400" dirty="0"/>
              <a:t>行的比较运算执行的次数最接近的是</a:t>
            </a:r>
            <a:r>
              <a:rPr lang="en-US" altLang="zh-CN" sz="1400" dirty="0"/>
              <a:t>( </a:t>
            </a:r>
            <a:r>
              <a:rPr lang="zh-CN" altLang="en-US" sz="1400" dirty="0"/>
              <a:t>          </a:t>
            </a:r>
            <a:r>
              <a:rPr lang="en-US" altLang="zh-CN" sz="1400" dirty="0"/>
              <a:t>  )</a:t>
            </a:r>
            <a:endParaRPr kumimoji="1" lang="zh-CN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5134595" y="328768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F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11454" y="1760282"/>
            <a:ext cx="39228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/>
              <a:t>因为如果</a:t>
            </a:r>
            <a:r>
              <a:rPr kumimoji="1" lang="en-US" altLang="zh-CN" sz="1400" dirty="0"/>
              <a:t>b</a:t>
            </a:r>
            <a:r>
              <a:rPr kumimoji="1" lang="zh-CN" altLang="en-US" sz="1400" dirty="0"/>
              <a:t>数组全为</a:t>
            </a:r>
            <a:r>
              <a:rPr kumimoji="1" lang="en-US" altLang="zh-CN" sz="1400" dirty="0"/>
              <a:t>0</a:t>
            </a:r>
            <a:r>
              <a:rPr kumimoji="1" lang="zh-CN" altLang="en-US" sz="1400" dirty="0"/>
              <a:t>，则</a:t>
            </a:r>
            <a:r>
              <a:rPr kumimoji="1" lang="en-US" altLang="zh-CN" sz="1400" dirty="0"/>
              <a:t>depth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b[mink]</a:t>
            </a:r>
            <a:r>
              <a:rPr kumimoji="1" lang="zh-CN" altLang="en-US" sz="1400" dirty="0"/>
              <a:t>也全是</a:t>
            </a:r>
            <a:r>
              <a:rPr kumimoji="1" lang="en-US" altLang="zh-CN" sz="1400" dirty="0"/>
              <a:t>0</a:t>
            </a:r>
            <a:endParaRPr kumimoji="1" lang="zh-CN" altLang="en-US" sz="1400" dirty="0"/>
          </a:p>
        </p:txBody>
      </p:sp>
      <p:sp>
        <p:nvSpPr>
          <p:cNvPr id="11" name="矩形 10"/>
          <p:cNvSpPr/>
          <p:nvPr/>
        </p:nvSpPr>
        <p:spPr>
          <a:xfrm>
            <a:off x="3169779" y="1291763"/>
            <a:ext cx="429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T</a:t>
            </a:r>
            <a:r>
              <a:rPr lang="zh-CN" altLang="en-GB" dirty="0">
                <a:solidFill>
                  <a:srgbClr val="FF0000"/>
                </a:solidFill>
              </a:rPr>
              <a:t> </a:t>
            </a:r>
            <a:r>
              <a:rPr lang="zh-CN" altLang="en-GB" dirty="0"/>
              <a:t> 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5760406" y="2176058"/>
            <a:ext cx="766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solidFill>
                  <a:srgbClr val="FF0000"/>
                </a:solidFill>
              </a:rPr>
              <a:t>A.</a:t>
            </a:r>
            <a:r>
              <a:rPr kumimoji="1" lang="zh-CN" altLang="en-US" sz="1400" dirty="0">
                <a:solidFill>
                  <a:srgbClr val="FF0000"/>
                </a:solidFill>
              </a:rPr>
              <a:t> </a:t>
            </a:r>
            <a:r>
              <a:rPr kumimoji="1" lang="en-US" altLang="zh-CN" sz="1400" dirty="0">
                <a:solidFill>
                  <a:srgbClr val="FF0000"/>
                </a:solidFill>
              </a:rPr>
              <a:t>5000</a:t>
            </a:r>
            <a:endParaRPr kumimoji="1"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14489" y="2667084"/>
            <a:ext cx="43845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/>
              <a:t>最坏的情况是</a:t>
            </a:r>
            <a:r>
              <a:rPr kumimoji="1" lang="en-US" altLang="zh-CN" sz="1400" dirty="0"/>
              <a:t>a</a:t>
            </a:r>
            <a:r>
              <a:rPr kumimoji="1" lang="zh-CN" altLang="en-US" sz="1400" dirty="0"/>
              <a:t>有序执行次数</a:t>
            </a:r>
            <a:r>
              <a:rPr kumimoji="1" lang="en-US" altLang="zh-CN" sz="1400" dirty="0"/>
              <a:t>100+90+98+…2+1=5050</a:t>
            </a:r>
            <a:endParaRPr kumimoji="1" lang="zh-CN" altLang="en-US" sz="1400" dirty="0"/>
          </a:p>
        </p:txBody>
      </p:sp>
      <p:sp>
        <p:nvSpPr>
          <p:cNvPr id="15" name="文本框 14"/>
          <p:cNvSpPr txBox="1"/>
          <p:nvPr/>
        </p:nvSpPr>
        <p:spPr>
          <a:xfrm>
            <a:off x="128727" y="3029577"/>
            <a:ext cx="66207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/>
              <a:t>4.</a:t>
            </a:r>
            <a:r>
              <a:rPr kumimoji="1" lang="zh-CN" altLang="en-US" sz="1400" dirty="0"/>
              <a:t>  </a:t>
            </a:r>
            <a:r>
              <a:rPr kumimoji="1" lang="en-US" altLang="zh-CN" sz="1400" dirty="0"/>
              <a:t>.n=100</a:t>
            </a:r>
            <a:r>
              <a:rPr kumimoji="1" lang="zh-CN" altLang="en-US" sz="1400" dirty="0"/>
              <a:t>时，最好的情况下，与第</a:t>
            </a:r>
            <a:r>
              <a:rPr kumimoji="1" lang="en-US" altLang="zh-CN" sz="1400" dirty="0"/>
              <a:t>12</a:t>
            </a:r>
            <a:r>
              <a:rPr kumimoji="1" lang="zh-CN" altLang="en-US" sz="1400" dirty="0"/>
              <a:t>行的比较运算执行次数最接近的是</a:t>
            </a:r>
            <a:r>
              <a:rPr kumimoji="1" lang="en-US" altLang="zh-CN" sz="1400" dirty="0"/>
              <a:t>(</a:t>
            </a:r>
            <a:r>
              <a:rPr kumimoji="1" lang="zh-CN" altLang="en-US" sz="1400" dirty="0"/>
              <a:t>              </a:t>
            </a:r>
            <a:r>
              <a:rPr kumimoji="1" lang="en-US" altLang="zh-CN" sz="1400" dirty="0"/>
              <a:t>)</a:t>
            </a:r>
            <a:endParaRPr kumimoji="1" lang="zh-CN" altLang="en-US" sz="1400" dirty="0"/>
          </a:p>
        </p:txBody>
      </p:sp>
      <p:sp>
        <p:nvSpPr>
          <p:cNvPr id="16" name="文本框 15"/>
          <p:cNvSpPr txBox="1"/>
          <p:nvPr/>
        </p:nvSpPr>
        <p:spPr>
          <a:xfrm>
            <a:off x="5845464" y="3029576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solidFill>
                  <a:srgbClr val="FF0000"/>
                </a:solidFill>
              </a:rPr>
              <a:t>D.</a:t>
            </a:r>
            <a:r>
              <a:rPr kumimoji="1" lang="zh-CN" altLang="en-US" sz="1400" dirty="0">
                <a:solidFill>
                  <a:srgbClr val="FF0000"/>
                </a:solidFill>
              </a:rPr>
              <a:t> </a:t>
            </a:r>
            <a:r>
              <a:rPr kumimoji="1" lang="en-US" altLang="zh-CN" sz="1400" dirty="0">
                <a:solidFill>
                  <a:srgbClr val="FF0000"/>
                </a:solidFill>
              </a:rPr>
              <a:t>600</a:t>
            </a:r>
            <a:endParaRPr kumimoji="1"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33413" y="3453684"/>
            <a:ext cx="52709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/>
              <a:t>最好的情况</a:t>
            </a:r>
            <a:r>
              <a:rPr kumimoji="1" lang="en-US" altLang="zh-CN" sz="1400" dirty="0"/>
              <a:t>:</a:t>
            </a:r>
            <a:r>
              <a:rPr kumimoji="1" lang="zh-CN" altLang="en-US" sz="1400" dirty="0"/>
              <a:t>每次都能左右均分，递归层数为</a:t>
            </a:r>
            <a:r>
              <a:rPr kumimoji="1" lang="en-US" altLang="zh-CN" sz="1400" dirty="0"/>
              <a:t>7</a:t>
            </a:r>
            <a:r>
              <a:rPr kumimoji="1" lang="zh-CN" altLang="en-US" sz="1400" dirty="0"/>
              <a:t>层，每层至多</a:t>
            </a:r>
            <a:r>
              <a:rPr kumimoji="1" lang="en-US" altLang="zh-CN" sz="1400" dirty="0"/>
              <a:t>100</a:t>
            </a:r>
            <a:r>
              <a:rPr kumimoji="1" lang="zh-CN" altLang="en-US" sz="1400" dirty="0"/>
              <a:t>次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28727" y="3877791"/>
            <a:ext cx="672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/>
              <a:t>5.</a:t>
            </a:r>
            <a:r>
              <a:rPr kumimoji="1" lang="zh-CN" altLang="en-US" sz="1400" dirty="0"/>
              <a:t> 当</a:t>
            </a:r>
            <a:r>
              <a:rPr kumimoji="1" lang="en-US" altLang="zh-CN" sz="1400" dirty="0"/>
              <a:t>10</a:t>
            </a:r>
            <a:r>
              <a:rPr kumimoji="1" lang="zh-CN" altLang="en-US" sz="1400" dirty="0"/>
              <a:t>时，若</a:t>
            </a:r>
            <a:r>
              <a:rPr kumimoji="1" lang="en-US" altLang="zh-CN" sz="1400" dirty="0"/>
              <a:t>b</a:t>
            </a:r>
            <a:r>
              <a:rPr kumimoji="1" lang="zh-CN" altLang="en-US" sz="1400" dirty="0"/>
              <a:t>数组满足，对任意</a:t>
            </a:r>
            <a:r>
              <a:rPr kumimoji="1" lang="en-US" altLang="zh-CN" sz="1400" dirty="0"/>
              <a:t>0&lt;=</a:t>
            </a:r>
            <a:r>
              <a:rPr kumimoji="1" lang="en-US" altLang="zh-CN" sz="1400" dirty="0" err="1"/>
              <a:t>i</a:t>
            </a:r>
            <a:r>
              <a:rPr kumimoji="1" lang="en-US" altLang="zh-CN" sz="1400" dirty="0"/>
              <a:t>&lt;n</a:t>
            </a:r>
            <a:r>
              <a:rPr kumimoji="1" lang="zh-CN" altLang="en-US" sz="1400" dirty="0"/>
              <a:t>，都有</a:t>
            </a:r>
            <a:r>
              <a:rPr kumimoji="1" lang="en-US" altLang="zh-CN" sz="1400" dirty="0"/>
              <a:t>b[</a:t>
            </a:r>
            <a:r>
              <a:rPr kumimoji="1" lang="en-US" altLang="zh-CN" sz="1400" dirty="0" err="1"/>
              <a:t>i</a:t>
            </a:r>
            <a:r>
              <a:rPr kumimoji="1" lang="en-US" altLang="zh-CN" sz="1400" dirty="0"/>
              <a:t>]=i+1,</a:t>
            </a:r>
            <a:r>
              <a:rPr kumimoji="1" lang="zh-CN" altLang="en-US" sz="1400" dirty="0"/>
              <a:t>那么输出最大为（           ）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08698" y="3877790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solidFill>
                  <a:srgbClr val="FF0000"/>
                </a:solidFill>
              </a:rPr>
              <a:t>D.</a:t>
            </a:r>
            <a:r>
              <a:rPr kumimoji="1" lang="zh-CN" altLang="en-US" sz="1400" dirty="0">
                <a:solidFill>
                  <a:srgbClr val="FF0000"/>
                </a:solidFill>
              </a:rPr>
              <a:t> </a:t>
            </a:r>
            <a:r>
              <a:rPr kumimoji="1" lang="en-US" altLang="zh-CN" sz="1400" dirty="0">
                <a:solidFill>
                  <a:srgbClr val="FF0000"/>
                </a:solidFill>
              </a:rPr>
              <a:t>385</a:t>
            </a:r>
            <a:endParaRPr kumimoji="1"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68535" y="4301897"/>
            <a:ext cx="64492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/>
              <a:t>最坏情况：让树的层次尽可能深，按照</a:t>
            </a:r>
            <a:r>
              <a:rPr kumimoji="1" lang="en-US" altLang="zh-CN" sz="1400" dirty="0"/>
              <a:t>1~10</a:t>
            </a:r>
            <a:r>
              <a:rPr kumimoji="1" lang="zh-CN" altLang="en-US" sz="1400" dirty="0"/>
              <a:t>的顺序，</a:t>
            </a:r>
            <a:r>
              <a:rPr kumimoji="1" lang="en-US" altLang="zh-CN" sz="1400" dirty="0"/>
              <a:t>1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1+2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2+3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3…..10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10=385</a:t>
            </a:r>
            <a:endParaRPr kumimoji="1" lang="zh-CN" altLang="en-US" sz="1400" dirty="0"/>
          </a:p>
        </p:txBody>
      </p:sp>
      <p:sp>
        <p:nvSpPr>
          <p:cNvPr id="21" name="文本框 20"/>
          <p:cNvSpPr txBox="1"/>
          <p:nvPr/>
        </p:nvSpPr>
        <p:spPr>
          <a:xfrm>
            <a:off x="270933" y="5068711"/>
            <a:ext cx="69637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/>
              <a:t>6.</a:t>
            </a:r>
            <a:r>
              <a:rPr kumimoji="1" lang="zh-CN" altLang="en-US" sz="1400" dirty="0"/>
              <a:t> 当</a:t>
            </a:r>
            <a:r>
              <a:rPr kumimoji="1" lang="en-US" altLang="zh-CN" sz="1400" dirty="0"/>
              <a:t>n=100</a:t>
            </a:r>
            <a:r>
              <a:rPr kumimoji="1" lang="zh-CN" altLang="en-US" sz="1400" dirty="0"/>
              <a:t>时，若</a:t>
            </a:r>
            <a:r>
              <a:rPr kumimoji="1" lang="en-US" altLang="zh-CN" sz="1400" dirty="0"/>
              <a:t>b</a:t>
            </a:r>
            <a:r>
              <a:rPr kumimoji="1" lang="zh-CN" altLang="en-US" sz="1400" dirty="0"/>
              <a:t>数组满足，对任意</a:t>
            </a:r>
            <a:r>
              <a:rPr kumimoji="1" lang="en-US" altLang="zh-CN" sz="1400" dirty="0"/>
              <a:t>0&lt;=</a:t>
            </a:r>
            <a:r>
              <a:rPr kumimoji="1" lang="en-US" altLang="zh-CN" sz="1400" dirty="0" err="1"/>
              <a:t>i</a:t>
            </a:r>
            <a:r>
              <a:rPr kumimoji="1" lang="en-US" altLang="zh-CN" sz="1400" dirty="0"/>
              <a:t>&lt;n</a:t>
            </a:r>
            <a:r>
              <a:rPr kumimoji="1" lang="zh-CN" altLang="en-US" sz="1400" dirty="0"/>
              <a:t>，都有</a:t>
            </a:r>
            <a:r>
              <a:rPr kumimoji="1" lang="en-US" altLang="zh-CN" sz="1400" dirty="0"/>
              <a:t>b[</a:t>
            </a:r>
            <a:r>
              <a:rPr kumimoji="1" lang="en-US" altLang="zh-CN" sz="1400" dirty="0" err="1"/>
              <a:t>i</a:t>
            </a:r>
            <a:r>
              <a:rPr kumimoji="1" lang="en-US" altLang="zh-CN" sz="1400" dirty="0"/>
              <a:t>]=1</a:t>
            </a:r>
            <a:r>
              <a:rPr kumimoji="1" lang="zh-CN" altLang="en-US" sz="1400" dirty="0"/>
              <a:t>，那么输出最小为</a:t>
            </a:r>
            <a:r>
              <a:rPr kumimoji="1" lang="en-US" altLang="zh-CN" sz="1400" dirty="0"/>
              <a:t>(</a:t>
            </a:r>
            <a:r>
              <a:rPr kumimoji="1" lang="zh-CN" altLang="en-US" sz="1400" dirty="0"/>
              <a:t>               </a:t>
            </a:r>
            <a:r>
              <a:rPr kumimoji="1" lang="en-US" altLang="zh-CN" sz="1400" dirty="0"/>
              <a:t>)</a:t>
            </a:r>
            <a:endParaRPr kumimoji="1" lang="zh-CN" altLang="en-US" sz="1400" dirty="0"/>
          </a:p>
        </p:txBody>
      </p:sp>
      <p:sp>
        <p:nvSpPr>
          <p:cNvPr id="22" name="文本框 21"/>
          <p:cNvSpPr txBox="1"/>
          <p:nvPr/>
        </p:nvSpPr>
        <p:spPr>
          <a:xfrm>
            <a:off x="6370179" y="5067879"/>
            <a:ext cx="7585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>
                <a:solidFill>
                  <a:srgbClr val="FF0000"/>
                </a:solidFill>
              </a:rPr>
              <a:t>B.</a:t>
            </a:r>
            <a:r>
              <a:rPr kumimoji="1" lang="zh-CN" altLang="en-US" sz="1400" dirty="0">
                <a:solidFill>
                  <a:srgbClr val="FF0000"/>
                </a:solidFill>
              </a:rPr>
              <a:t>   </a:t>
            </a:r>
            <a:r>
              <a:rPr kumimoji="1" lang="en-US" altLang="zh-CN" sz="1400" dirty="0">
                <a:solidFill>
                  <a:srgbClr val="FF0000"/>
                </a:solidFill>
              </a:rPr>
              <a:t>580</a:t>
            </a:r>
            <a:endParaRPr kumimoji="1"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29905" y="5442559"/>
            <a:ext cx="36247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/>
              <a:t>最好情况：每次都二分，</a:t>
            </a:r>
            <a:endParaRPr kumimoji="1" lang="en-US" altLang="zh-CN" sz="1400" dirty="0"/>
          </a:p>
          <a:p>
            <a:r>
              <a:rPr kumimoji="1" lang="zh-CN" altLang="en-US" sz="1400" dirty="0"/>
              <a:t>哪么</a:t>
            </a:r>
            <a:r>
              <a:rPr kumimoji="1" lang="en-US" altLang="zh-CN" sz="1400" dirty="0"/>
              <a:t>100</a:t>
            </a:r>
            <a:r>
              <a:rPr kumimoji="1" lang="zh-CN" altLang="en-US" sz="1400" dirty="0"/>
              <a:t>个结点数量就是</a:t>
            </a:r>
            <a:r>
              <a:rPr kumimoji="1" lang="en-US" altLang="zh-CN" sz="1400" dirty="0"/>
              <a:t>1,2,4,8,16,32,37</a:t>
            </a:r>
          </a:p>
          <a:p>
            <a:r>
              <a:rPr kumimoji="1" lang="zh-CN" altLang="en-US" sz="1400" dirty="0"/>
              <a:t>因为所有</a:t>
            </a:r>
            <a:r>
              <a:rPr kumimoji="1" lang="en-US" altLang="zh-CN" sz="1400" dirty="0"/>
              <a:t>b[</a:t>
            </a:r>
            <a:r>
              <a:rPr kumimoji="1" lang="en-US" altLang="zh-CN" sz="1400" dirty="0" err="1"/>
              <a:t>i</a:t>
            </a:r>
            <a:r>
              <a:rPr kumimoji="1" lang="en-US" altLang="zh-CN" sz="1400" dirty="0"/>
              <a:t>]=1</a:t>
            </a:r>
          </a:p>
          <a:p>
            <a:r>
              <a:rPr kumimoji="1" lang="zh-CN" altLang="en-US" sz="1400" dirty="0"/>
              <a:t>结果</a:t>
            </a:r>
            <a:r>
              <a:rPr kumimoji="1" lang="en-US" altLang="zh-CN" sz="1400" dirty="0"/>
              <a:t>1+2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2+4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3+8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4+16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5+32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6+37</a:t>
            </a:r>
            <a:r>
              <a:rPr kumimoji="1" lang="zh-CN" altLang="en-US" sz="1400" dirty="0"/>
              <a:t>*</a:t>
            </a:r>
            <a:r>
              <a:rPr kumimoji="1" lang="en-US" altLang="zh-CN" sz="1400" dirty="0"/>
              <a:t>7=580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3" grpId="0"/>
      <p:bldP spid="14" grpId="0"/>
      <p:bldP spid="16" grpId="0"/>
      <p:bldP spid="17" grpId="0"/>
      <p:bldP spid="19" grpId="0"/>
      <p:bldP spid="20" grpId="0"/>
      <p:bldP spid="22" grpId="0"/>
      <p:bldP spid="2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提高组</a:t>
            </a:r>
            <a:r>
              <a:rPr kumimoji="1" lang="en-US" altLang="zh-CN" dirty="0"/>
              <a:t>13</a:t>
            </a:r>
            <a:r>
              <a:rPr kumimoji="1" lang="zh-CN" altLang="en-US" dirty="0"/>
              <a:t>、</a:t>
            </a:r>
            <a:r>
              <a:rPr kumimoji="1" lang="en-US" altLang="zh-CN" dirty="0"/>
              <a:t>14</a:t>
            </a:r>
            <a:r>
              <a:rPr kumimoji="1" lang="zh-CN" altLang="en-US" dirty="0"/>
              <a:t>、</a:t>
            </a:r>
            <a:r>
              <a:rPr kumimoji="1" lang="en-US" altLang="zh-CN" dirty="0"/>
              <a:t>15……</a:t>
            </a:r>
            <a:r>
              <a:rPr kumimoji="1" lang="zh-CN" altLang="en-US" dirty="0"/>
              <a:t>先略过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542109" y="425105"/>
            <a:ext cx="1090095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effectLst/>
              </a:rPr>
              <a:t>二进制数 </a:t>
            </a:r>
            <a:r>
              <a:rPr lang="en-US" altLang="zh-CN" dirty="0">
                <a:effectLst/>
              </a:rPr>
              <a:t>11 1011 1001 0111 </a:t>
            </a:r>
            <a:r>
              <a:rPr lang="zh-CN" altLang="en-US" dirty="0">
                <a:effectLst/>
              </a:rPr>
              <a:t>和 </a:t>
            </a:r>
            <a:r>
              <a:rPr lang="en-US" altLang="zh-CN" dirty="0">
                <a:effectLst/>
              </a:rPr>
              <a:t>01 0110 1110 1011 </a:t>
            </a:r>
            <a:r>
              <a:rPr lang="zh-CN" altLang="en-US" dirty="0">
                <a:effectLst/>
              </a:rPr>
              <a:t>进行逻辑</a:t>
            </a:r>
            <a:r>
              <a:rPr lang="zh-CN" altLang="en-US" dirty="0">
                <a:solidFill>
                  <a:srgbClr val="FF0000"/>
                </a:solidFill>
                <a:effectLst/>
              </a:rPr>
              <a:t>与</a:t>
            </a:r>
            <a:r>
              <a:rPr lang="zh-CN" altLang="en-US" dirty="0">
                <a:effectLst/>
              </a:rPr>
              <a:t>运算的结果是</a:t>
            </a:r>
            <a:r>
              <a:rPr lang="en-US" altLang="zh-CN" dirty="0">
                <a:effectLst/>
              </a:rPr>
              <a:t>(</a:t>
            </a:r>
            <a:r>
              <a:rPr lang="zh-CN" altLang="en-US" dirty="0">
                <a:effectLst/>
              </a:rPr>
              <a:t>    </a:t>
            </a:r>
            <a:r>
              <a:rPr lang="en-US" altLang="zh-CN" dirty="0">
                <a:effectLst/>
              </a:rPr>
              <a:t> )</a:t>
            </a:r>
            <a:r>
              <a:rPr lang="zh-CN" altLang="en-US" dirty="0">
                <a:effectLst/>
              </a:rPr>
              <a:t>。</a:t>
            </a:r>
          </a:p>
          <a:p>
            <a:pPr fontAlgn="ctr"/>
            <a:r>
              <a:rPr lang="en-US" altLang="zh-CN" dirty="0"/>
              <a:t>A.</a:t>
            </a:r>
            <a:r>
              <a:rPr lang="zh-CN" altLang="en-US" dirty="0"/>
              <a:t>  </a:t>
            </a:r>
            <a:r>
              <a:rPr lang="en-US" altLang="zh-CN" dirty="0"/>
              <a:t>01 0010 1000 1011</a:t>
            </a:r>
          </a:p>
          <a:p>
            <a:pPr fontAlgn="ctr"/>
            <a:r>
              <a:rPr lang="en-US" altLang="zh-CN" dirty="0"/>
              <a:t>B.</a:t>
            </a:r>
            <a:r>
              <a:rPr lang="zh-CN" altLang="en-US" dirty="0"/>
              <a:t>  </a:t>
            </a:r>
            <a:r>
              <a:rPr lang="en-GB" altLang="zh-CN" dirty="0"/>
              <a:t>01 0010 1001 0011</a:t>
            </a:r>
          </a:p>
          <a:p>
            <a:pPr fontAlgn="ctr"/>
            <a:r>
              <a:rPr lang="en-US" altLang="zh-CN" dirty="0"/>
              <a:t>C.</a:t>
            </a:r>
            <a:r>
              <a:rPr lang="zh-CN" altLang="en-US" dirty="0"/>
              <a:t>  </a:t>
            </a:r>
            <a:r>
              <a:rPr lang="en-GB" altLang="zh-CN" dirty="0"/>
              <a:t>01 0010 1000 0001</a:t>
            </a:r>
          </a:p>
          <a:p>
            <a:pPr fontAlgn="ctr"/>
            <a:r>
              <a:rPr lang="en-US" altLang="zh-CN" dirty="0"/>
              <a:t>D.</a:t>
            </a:r>
            <a:r>
              <a:rPr lang="zh-CN" altLang="en-US" dirty="0"/>
              <a:t>  </a:t>
            </a:r>
            <a:r>
              <a:rPr lang="en-GB" altLang="zh-CN" dirty="0"/>
              <a:t>01 0010 1000 0011</a:t>
            </a:r>
          </a:p>
          <a:p>
            <a:pPr algn="l"/>
            <a:br>
              <a:rPr lang="en-GB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</a:br>
            <a:endParaRPr lang="en-GB" altLang="zh-CN" b="0" i="0" dirty="0">
              <a:solidFill>
                <a:srgbClr val="000000"/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768443" y="42478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D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050177" y="3244334"/>
            <a:ext cx="21357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effectLst/>
              </a:rPr>
              <a:t>11 1011 1001 0111 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3050177" y="3613666"/>
            <a:ext cx="21357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effectLst/>
              </a:rPr>
              <a:t>01 0110 1110 1011 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3050177" y="4032238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en-GB" altLang="zh-CN" dirty="0"/>
              <a:t>01 0010 1000 0011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642677" y="5189474"/>
            <a:ext cx="850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按位与的操作是对二进制每一位对应做与，两个数这一位都是 </a:t>
            </a:r>
            <a:r>
              <a:rPr lang="en-US" altLang="zh-CN" dirty="0"/>
              <a:t>1</a:t>
            </a:r>
            <a:r>
              <a:rPr lang="zh-CN" altLang="en-US" dirty="0"/>
              <a:t> ，结果才是  </a:t>
            </a:r>
            <a:r>
              <a:rPr lang="en-US" altLang="zh-CN" dirty="0"/>
              <a:t>1</a:t>
            </a:r>
            <a:r>
              <a:rPr lang="zh-CN" altLang="en-US" dirty="0"/>
              <a:t>。</a:t>
            </a:r>
            <a:endParaRPr kumimoji="1"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2642525" y="3662906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&amp;</a:t>
            </a:r>
            <a:endParaRPr kumimoji="1"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025236" y="473794"/>
            <a:ext cx="958734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effectLst/>
              </a:rPr>
              <a:t>若有定义 </a:t>
            </a:r>
            <a:r>
              <a:rPr lang="en-GB" altLang="zh-CN" dirty="0">
                <a:effectLst/>
              </a:rPr>
              <a:t>int a = 7, float x = 2.5, y = 4.7;</a:t>
            </a:r>
            <a:r>
              <a:rPr lang="zh-CN" altLang="en-GB" dirty="0">
                <a:effectLst/>
              </a:rPr>
              <a:t>，</a:t>
            </a:r>
            <a:r>
              <a:rPr lang="zh-CN" altLang="en-US" dirty="0">
                <a:effectLst/>
              </a:rPr>
              <a:t>则表达式 </a:t>
            </a:r>
            <a:r>
              <a:rPr lang="en-GB" altLang="zh-CN" dirty="0">
                <a:effectLst/>
              </a:rPr>
              <a:t>x + a % 3 * (int) (x + y) % 2 </a:t>
            </a:r>
            <a:r>
              <a:rPr lang="zh-CN" altLang="en-US" dirty="0">
                <a:effectLst/>
              </a:rPr>
              <a:t>的值是（     ）</a:t>
            </a:r>
          </a:p>
          <a:p>
            <a:pPr fontAlgn="ctr"/>
            <a:r>
              <a:rPr lang="en-US" altLang="zh-CN" dirty="0"/>
              <a:t>A.</a:t>
            </a:r>
            <a:r>
              <a:rPr lang="zh-CN" altLang="en-US" dirty="0"/>
              <a:t>     </a:t>
            </a:r>
            <a:r>
              <a:rPr lang="en-US" altLang="zh-CN" dirty="0"/>
              <a:t>0.000000</a:t>
            </a:r>
            <a:endParaRPr lang="zh-CN" altLang="en-US" dirty="0"/>
          </a:p>
          <a:p>
            <a:pPr fontAlgn="ctr"/>
            <a:r>
              <a:rPr lang="en-US" altLang="zh-CN" dirty="0"/>
              <a:t>B.</a:t>
            </a:r>
            <a:r>
              <a:rPr lang="zh-CN" altLang="en-US" dirty="0"/>
              <a:t>     </a:t>
            </a:r>
            <a:r>
              <a:rPr lang="en-GB" altLang="zh-CN" dirty="0"/>
              <a:t>2.750000</a:t>
            </a:r>
          </a:p>
          <a:p>
            <a:pPr fontAlgn="ctr"/>
            <a:r>
              <a:rPr lang="en-US" altLang="zh-CN" dirty="0"/>
              <a:t>C.</a:t>
            </a:r>
            <a:r>
              <a:rPr lang="zh-CN" altLang="en-US" dirty="0"/>
              <a:t>     </a:t>
            </a:r>
            <a:r>
              <a:rPr lang="en-GB" altLang="zh-CN" dirty="0"/>
              <a:t>2.500000</a:t>
            </a:r>
          </a:p>
          <a:p>
            <a:pPr fontAlgn="ctr"/>
            <a:r>
              <a:rPr lang="en-US" altLang="zh-CN" dirty="0"/>
              <a:t>D.</a:t>
            </a:r>
            <a:r>
              <a:rPr lang="zh-CN" altLang="en-US" dirty="0"/>
              <a:t>   </a:t>
            </a:r>
            <a:r>
              <a:rPr lang="en-US" altLang="zh-CN" dirty="0"/>
              <a:t> </a:t>
            </a:r>
            <a:r>
              <a:rPr lang="zh-CN" altLang="en-US" dirty="0"/>
              <a:t> </a:t>
            </a:r>
            <a:r>
              <a:rPr lang="en-GB" altLang="zh-CN" dirty="0"/>
              <a:t>3.500000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06873" y="79706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D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25236" y="3429000"/>
            <a:ext cx="9025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zh-CN" dirty="0"/>
              <a:t>(</a:t>
            </a:r>
            <a:r>
              <a:rPr lang="en-GB" altLang="zh-CN" i="1" dirty="0"/>
              <a:t>int</a:t>
            </a:r>
            <a:r>
              <a:rPr lang="en-GB" altLang="zh-CN" dirty="0"/>
              <a:t>)(</a:t>
            </a:r>
            <a:r>
              <a:rPr lang="en-GB" altLang="zh-CN" i="1" dirty="0" err="1"/>
              <a:t>x</a:t>
            </a:r>
            <a:r>
              <a:rPr lang="en-GB" altLang="zh-CN" dirty="0" err="1"/>
              <a:t>+</a:t>
            </a:r>
            <a:r>
              <a:rPr lang="en-GB" altLang="zh-CN" i="1" dirty="0" err="1"/>
              <a:t>y</a:t>
            </a:r>
            <a:r>
              <a:rPr lang="en-GB" altLang="zh-CN" dirty="0"/>
              <a:t>)=(</a:t>
            </a:r>
            <a:r>
              <a:rPr lang="en-GB" altLang="zh-CN" i="1" dirty="0"/>
              <a:t>int</a:t>
            </a:r>
            <a:r>
              <a:rPr lang="en-GB" altLang="zh-CN" dirty="0"/>
              <a:t>)7.2=7</a:t>
            </a:r>
            <a:r>
              <a:rPr lang="zh-CN" altLang="en-GB" dirty="0"/>
              <a:t>，</a:t>
            </a:r>
            <a:r>
              <a:rPr lang="zh-CN" altLang="en-US" dirty="0"/>
              <a:t>式子等于 </a:t>
            </a:r>
            <a:r>
              <a:rPr lang="en-US" altLang="zh-CN" dirty="0"/>
              <a:t>2.5 + 7</a:t>
            </a:r>
            <a:r>
              <a:rPr lang="zh-CN" altLang="en-US" dirty="0"/>
              <a:t> </a:t>
            </a:r>
            <a:r>
              <a:rPr lang="en-US" altLang="zh-CN" dirty="0"/>
              <a:t>% 3 </a:t>
            </a:r>
            <a:r>
              <a:rPr lang="zh-CN" altLang="en-US" dirty="0"/>
              <a:t>*</a:t>
            </a:r>
            <a:r>
              <a:rPr lang="en-GB" altLang="zh-CN" dirty="0"/>
              <a:t>7% 2</a:t>
            </a:r>
            <a:r>
              <a:rPr lang="zh-CN" altLang="en-GB" dirty="0"/>
              <a:t>，</a:t>
            </a:r>
            <a:r>
              <a:rPr lang="zh-CN" altLang="en-US" dirty="0"/>
              <a:t>右式从左到右算，所以是答案 </a:t>
            </a:r>
            <a:r>
              <a:rPr lang="en-US" altLang="zh-CN" dirty="0"/>
              <a:t>3.5</a:t>
            </a:r>
            <a:r>
              <a:rPr lang="zh-CN" altLang="en-US" dirty="0"/>
              <a:t>。</a:t>
            </a:r>
            <a:endParaRPr kumimoji="1"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955964" y="404475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effectLst/>
              </a:rPr>
              <a:t>下列属于图像文件格式的（       ）</a:t>
            </a:r>
          </a:p>
          <a:p>
            <a:pPr fontAlgn="ctr"/>
            <a:r>
              <a:rPr lang="en-US" altLang="zh-CN" dirty="0"/>
              <a:t>A.</a:t>
            </a:r>
            <a:r>
              <a:rPr lang="zh-CN" altLang="en-US" dirty="0"/>
              <a:t>    </a:t>
            </a:r>
            <a:r>
              <a:rPr lang="en-GB" altLang="zh-CN" dirty="0"/>
              <a:t>WMV</a:t>
            </a:r>
          </a:p>
          <a:p>
            <a:pPr fontAlgn="ctr"/>
            <a:r>
              <a:rPr lang="en-US" altLang="zh-CN" dirty="0"/>
              <a:t>B.</a:t>
            </a:r>
            <a:r>
              <a:rPr lang="zh-CN" altLang="en-US" dirty="0"/>
              <a:t>    </a:t>
            </a:r>
            <a:r>
              <a:rPr lang="en-GB" altLang="zh-CN" dirty="0"/>
              <a:t>MPEG</a:t>
            </a:r>
          </a:p>
          <a:p>
            <a:pPr fontAlgn="ctr"/>
            <a:r>
              <a:rPr lang="en-US" altLang="zh-CN" dirty="0"/>
              <a:t>C.</a:t>
            </a:r>
            <a:r>
              <a:rPr lang="zh-CN" altLang="en-US" dirty="0"/>
              <a:t>    </a:t>
            </a:r>
            <a:r>
              <a:rPr lang="en-GB" altLang="zh-CN" dirty="0"/>
              <a:t>JPEG</a:t>
            </a:r>
          </a:p>
          <a:p>
            <a:pPr fontAlgn="ctr"/>
            <a:r>
              <a:rPr lang="en-US" altLang="zh-CN" dirty="0"/>
              <a:t>D.</a:t>
            </a:r>
            <a:r>
              <a:rPr lang="zh-CN" altLang="en-US" dirty="0"/>
              <a:t>    </a:t>
            </a:r>
            <a:r>
              <a:rPr lang="en-GB" altLang="zh-CN" dirty="0"/>
              <a:t>AVI</a:t>
            </a:r>
            <a:endParaRPr lang="en-GB" altLang="zh-CN" b="0" i="0" dirty="0">
              <a:solidFill>
                <a:srgbClr val="000000"/>
              </a:solidFill>
              <a:effectLst/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840297" y="404475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C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482436" y="3105834"/>
            <a:ext cx="75507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WMV</a:t>
            </a:r>
            <a:r>
              <a:rPr lang="zh-CN" altLang="en-GB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，</a:t>
            </a:r>
            <a:r>
              <a:rPr lang="en-GB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MPEG</a:t>
            </a:r>
            <a:r>
              <a:rPr lang="zh-CN" altLang="en-GB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，</a:t>
            </a:r>
            <a:r>
              <a:rPr lang="en-GB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AVI 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均为视频文件格式，而 </a:t>
            </a:r>
            <a:r>
              <a:rPr lang="en-GB" altLang="zh-CN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JPEG 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PingFang SC" panose="020B0400000000000000" pitchFamily="34" charset="-122"/>
                <a:ea typeface="PingFang SC" panose="020B0400000000000000" pitchFamily="34" charset="-122"/>
              </a:rPr>
              <a:t>是图像文件。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8773" y="565236"/>
            <a:ext cx="10515600" cy="522159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3</a:t>
            </a:r>
            <a:r>
              <a:rPr kumimoji="1" lang="zh-CN" altLang="en-US" dirty="0"/>
              <a:t>、一个</a:t>
            </a:r>
            <a:r>
              <a:rPr kumimoji="1" lang="en-US" altLang="zh-CN" dirty="0"/>
              <a:t>32</a:t>
            </a:r>
            <a:r>
              <a:rPr kumimoji="1" lang="zh-CN" altLang="en-US" dirty="0"/>
              <a:t>位整型变量占用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 </a:t>
            </a:r>
            <a:r>
              <a:rPr kumimoji="1" lang="en-US" altLang="zh-CN" dirty="0"/>
              <a:t>)</a:t>
            </a:r>
            <a:r>
              <a:rPr kumimoji="1" lang="zh-CN" altLang="en-US" dirty="0"/>
              <a:t>个字节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49178" y="1742303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32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608173" y="1717590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128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240162" y="1680518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4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8748584" y="1705233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8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5379566" y="63019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4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33384" y="3150973"/>
            <a:ext cx="2491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char</a:t>
            </a:r>
            <a:r>
              <a:rPr kumimoji="1" lang="zh-CN" altLang="en-US" dirty="0"/>
              <a:t>  字符型    </a:t>
            </a:r>
            <a:r>
              <a:rPr kumimoji="1" lang="en-US" altLang="zh-CN" dirty="0"/>
              <a:t>1</a:t>
            </a:r>
            <a:r>
              <a:rPr kumimoji="1" lang="zh-CN" altLang="en-US" dirty="0"/>
              <a:t>个字节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421027" y="3768811"/>
            <a:ext cx="2444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float</a:t>
            </a:r>
            <a:r>
              <a:rPr kumimoji="1" lang="zh-CN" altLang="en-US" dirty="0"/>
              <a:t>  浮点型   </a:t>
            </a:r>
            <a:r>
              <a:rPr kumimoji="1" lang="en-US" altLang="zh-CN" dirty="0"/>
              <a:t>4</a:t>
            </a:r>
            <a:r>
              <a:rPr kumimoji="1" lang="zh-CN" altLang="en-US" dirty="0"/>
              <a:t>个字节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383956" y="4287795"/>
            <a:ext cx="2574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double</a:t>
            </a:r>
            <a:r>
              <a:rPr kumimoji="1" lang="zh-CN" altLang="en-US" dirty="0"/>
              <a:t> 双精度  </a:t>
            </a:r>
            <a:r>
              <a:rPr kumimoji="1" lang="en-US" altLang="zh-CN" dirty="0"/>
              <a:t>8</a:t>
            </a:r>
            <a:r>
              <a:rPr kumimoji="1" lang="zh-CN" altLang="en-US" dirty="0"/>
              <a:t>个字节</a:t>
            </a:r>
          </a:p>
        </p:txBody>
      </p:sp>
      <p:sp>
        <p:nvSpPr>
          <p:cNvPr id="12" name="矩形 11"/>
          <p:cNvSpPr/>
          <p:nvPr/>
        </p:nvSpPr>
        <p:spPr>
          <a:xfrm>
            <a:off x="1383665" y="4875530"/>
            <a:ext cx="8508365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dirty="0"/>
              <a:t>    指针      在</a:t>
            </a:r>
            <a:r>
              <a:rPr kumimoji="1" lang="en-US" altLang="zh-CN" dirty="0"/>
              <a:t>32</a:t>
            </a:r>
            <a:r>
              <a:rPr kumimoji="1" lang="zh-CN" altLang="en-US" dirty="0"/>
              <a:t>位操作系统上，占</a:t>
            </a:r>
            <a:r>
              <a:rPr kumimoji="1" lang="en-US" altLang="zh-CN" dirty="0"/>
              <a:t>4</a:t>
            </a:r>
            <a:r>
              <a:rPr kumimoji="1" lang="zh-CN" altLang="en-US" dirty="0"/>
              <a:t>个字节，在</a:t>
            </a:r>
            <a:r>
              <a:rPr kumimoji="1" lang="en-US" altLang="zh-CN" dirty="0"/>
              <a:t>64</a:t>
            </a:r>
            <a:r>
              <a:rPr kumimoji="1" lang="zh-CN" altLang="en-US" dirty="0"/>
              <a:t>位操作系统上，占</a:t>
            </a:r>
            <a:r>
              <a:rPr kumimoji="1" lang="en-US" altLang="zh-CN" dirty="0"/>
              <a:t>8</a:t>
            </a:r>
            <a:r>
              <a:rPr kumimoji="1" lang="zh-CN" altLang="en-US" dirty="0"/>
              <a:t>个字节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0556" y="1146003"/>
            <a:ext cx="10515600" cy="1139996"/>
          </a:xfrm>
          <a:solidFill>
            <a:schemeClr val="tx1"/>
          </a:solidFill>
        </p:spPr>
        <p:txBody>
          <a:bodyPr/>
          <a:lstStyle/>
          <a:p>
            <a:pPr marL="0" indent="0">
              <a:buNone/>
            </a:pPr>
            <a:r>
              <a:rPr kumimoji="1" lang="en-US" altLang="zh-CN" dirty="0">
                <a:solidFill>
                  <a:schemeClr val="bg1"/>
                </a:solidFill>
              </a:rPr>
              <a:t>s=a;</a:t>
            </a:r>
          </a:p>
          <a:p>
            <a:pPr marL="0" indent="0">
              <a:buNone/>
            </a:pPr>
            <a:r>
              <a:rPr kumimoji="1" lang="en-US" altLang="zh-CN" dirty="0">
                <a:solidFill>
                  <a:schemeClr val="bg1"/>
                </a:solidFill>
              </a:rPr>
              <a:t>for(b=1;b&lt;=</a:t>
            </a:r>
            <a:r>
              <a:rPr kumimoji="1" lang="en-US" altLang="zh-CN" dirty="0" err="1">
                <a:solidFill>
                  <a:schemeClr val="bg1"/>
                </a:solidFill>
              </a:rPr>
              <a:t>c;b</a:t>
            </a:r>
            <a:r>
              <a:rPr kumimoji="1" lang="en-US" altLang="zh-CN" dirty="0">
                <a:solidFill>
                  <a:schemeClr val="bg1"/>
                </a:solidFill>
              </a:rPr>
              <a:t>++)s=s-1;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78475" y="494271"/>
            <a:ext cx="11117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dirty="0"/>
              <a:t>4</a:t>
            </a:r>
            <a:r>
              <a:rPr kumimoji="1" lang="zh-CN" altLang="en-US" sz="2400" dirty="0"/>
              <a:t>、若有如下程序段，其中</a:t>
            </a:r>
            <a:r>
              <a:rPr kumimoji="1" lang="en-US" altLang="zh-CN" sz="2400" dirty="0"/>
              <a:t>s</a:t>
            </a:r>
            <a:r>
              <a:rPr kumimoji="1" lang="zh-CN" altLang="en-US" sz="2400" dirty="0"/>
              <a:t>、</a:t>
            </a:r>
            <a:r>
              <a:rPr kumimoji="1" lang="en-US" altLang="zh-CN" sz="2400" dirty="0"/>
              <a:t>a</a:t>
            </a:r>
            <a:r>
              <a:rPr kumimoji="1" lang="zh-CN" altLang="en-US" sz="2400" dirty="0"/>
              <a:t>、</a:t>
            </a:r>
            <a:r>
              <a:rPr kumimoji="1" lang="en-US" altLang="zh-CN" sz="2400" dirty="0"/>
              <a:t>b</a:t>
            </a:r>
            <a:r>
              <a:rPr kumimoji="1" lang="zh-CN" altLang="en-US" sz="2400" dirty="0"/>
              <a:t>、已定义为整型变量，且</a:t>
            </a:r>
            <a:r>
              <a:rPr kumimoji="1" lang="en-US" altLang="zh-CN" sz="2400" dirty="0"/>
              <a:t>a</a:t>
            </a:r>
            <a:r>
              <a:rPr kumimoji="1" lang="zh-CN" altLang="en-US" sz="2400" dirty="0"/>
              <a:t>、</a:t>
            </a:r>
            <a:r>
              <a:rPr kumimoji="1" lang="en-US" altLang="zh-CN" sz="2400" dirty="0"/>
              <a:t>c</a:t>
            </a:r>
            <a:r>
              <a:rPr kumimoji="1" lang="zh-CN" altLang="en-US" sz="2400" dirty="0"/>
              <a:t>均已赋值</a:t>
            </a:r>
            <a:r>
              <a:rPr kumimoji="1" lang="en-US" altLang="zh-CN" sz="2400" dirty="0"/>
              <a:t>(c</a:t>
            </a:r>
            <a:r>
              <a:rPr kumimoji="1" lang="zh-CN" altLang="en-US" sz="2400" dirty="0"/>
              <a:t>大于</a:t>
            </a:r>
            <a:r>
              <a:rPr kumimoji="1" lang="en-US" altLang="zh-CN" sz="2400" dirty="0"/>
              <a:t>0)</a:t>
            </a:r>
            <a:endParaRPr kumimoji="1"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827903" y="2471351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则与上述程序段功能等价的赋值语句是：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13254" y="3484605"/>
            <a:ext cx="115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s=a-c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3311611" y="3496963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</a:t>
            </a:r>
            <a:r>
              <a:rPr kumimoji="1" lang="en-US" altLang="zh-CN" dirty="0"/>
              <a:t>s=a-b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5758249" y="3472249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</a:t>
            </a:r>
            <a:r>
              <a:rPr kumimoji="1" lang="en-US" altLang="zh-CN" dirty="0"/>
              <a:t>s=s-c</a:t>
            </a:r>
            <a:endParaRPr kumimoji="1"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8353167" y="3447535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s=b-c</a:t>
            </a:r>
            <a:endParaRPr kumimoji="1"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5177481" y="2471351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87395" y="4732638"/>
            <a:ext cx="39324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s</a:t>
            </a:r>
            <a:r>
              <a:rPr kumimoji="1" lang="zh-CN" altLang="en-US" dirty="0"/>
              <a:t>初始化为</a:t>
            </a:r>
            <a:r>
              <a:rPr kumimoji="1" lang="en-US" altLang="zh-CN" dirty="0"/>
              <a:t>a</a:t>
            </a:r>
            <a:r>
              <a:rPr kumimoji="1" lang="zh-CN" altLang="en-US" dirty="0"/>
              <a:t>，</a:t>
            </a:r>
            <a:endParaRPr kumimoji="1" lang="en-US" altLang="zh-CN" dirty="0"/>
          </a:p>
          <a:p>
            <a:r>
              <a:rPr kumimoji="1" lang="en-US" altLang="zh-CN" dirty="0"/>
              <a:t>for</a:t>
            </a:r>
            <a:r>
              <a:rPr kumimoji="1" lang="zh-CN" altLang="en-US" dirty="0"/>
              <a:t>循环执行</a:t>
            </a:r>
            <a:r>
              <a:rPr kumimoji="1" lang="en-US" altLang="zh-CN" dirty="0"/>
              <a:t>c</a:t>
            </a:r>
            <a:r>
              <a:rPr kumimoji="1" lang="zh-CN" altLang="en-US" dirty="0"/>
              <a:t>次，每次</a:t>
            </a:r>
            <a:r>
              <a:rPr kumimoji="1" lang="en-US" altLang="zh-CN" dirty="0"/>
              <a:t>s</a:t>
            </a:r>
            <a:r>
              <a:rPr kumimoji="1" lang="zh-CN" altLang="en-US" dirty="0"/>
              <a:t>减</a:t>
            </a:r>
            <a:r>
              <a:rPr kumimoji="1" lang="en-US" altLang="zh-CN" dirty="0"/>
              <a:t>1</a:t>
            </a:r>
            <a:r>
              <a:rPr kumimoji="1" lang="zh-CN" altLang="en-US" dirty="0"/>
              <a:t>，共减</a:t>
            </a:r>
            <a:r>
              <a:rPr kumimoji="1" lang="en-US" altLang="zh-CN" dirty="0"/>
              <a:t>c</a:t>
            </a:r>
            <a:r>
              <a:rPr kumimoji="1" lang="zh-CN" altLang="en-US" dirty="0"/>
              <a:t>，</a:t>
            </a:r>
            <a:endParaRPr kumimoji="1" lang="en-US" altLang="zh-CN" dirty="0"/>
          </a:p>
          <a:p>
            <a:r>
              <a:rPr kumimoji="1" lang="zh-CN" altLang="en-US" dirty="0"/>
              <a:t>所以</a:t>
            </a:r>
            <a:r>
              <a:rPr kumimoji="1" lang="en-US" altLang="zh-CN" dirty="0"/>
              <a:t>s=a-c</a:t>
            </a:r>
            <a:endParaRPr kumimoji="1"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5844" y="503452"/>
            <a:ext cx="10515600" cy="63337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en-US" altLang="zh-CN" dirty="0"/>
              <a:t>5</a:t>
            </a:r>
            <a:r>
              <a:rPr kumimoji="1" lang="zh-CN" altLang="en-US" dirty="0"/>
              <a:t>、设有</a:t>
            </a:r>
            <a:r>
              <a:rPr kumimoji="1" lang="en-US" altLang="zh-CN" dirty="0"/>
              <a:t>100</a:t>
            </a:r>
            <a:r>
              <a:rPr kumimoji="1" lang="zh-CN" altLang="en-US" dirty="0"/>
              <a:t>个已排好序的数据元素，采用半查找时，最大比较次数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87395" y="1828800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7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2780270" y="1841157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 </a:t>
            </a:r>
            <a:r>
              <a:rPr kumimoji="1" lang="en-US" altLang="zh-CN" dirty="0"/>
              <a:t>10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4806778" y="1841157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6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228702" y="1804087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8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10656233" y="503452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A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98605" y="2829697"/>
            <a:ext cx="354135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第一次和</a:t>
            </a:r>
            <a:r>
              <a:rPr kumimoji="1" lang="en-US" altLang="zh-CN" dirty="0"/>
              <a:t>50</a:t>
            </a:r>
            <a:r>
              <a:rPr kumimoji="1" lang="zh-CN" altLang="en-US" dirty="0"/>
              <a:t>比较，待查区间</a:t>
            </a:r>
            <a:r>
              <a:rPr kumimoji="1" lang="en-US" altLang="zh-CN" dirty="0"/>
              <a:t>49/50</a:t>
            </a:r>
          </a:p>
          <a:p>
            <a:r>
              <a:rPr kumimoji="1" lang="zh-CN" altLang="en-US" dirty="0"/>
              <a:t>第二次和</a:t>
            </a:r>
            <a:r>
              <a:rPr kumimoji="1" lang="en-US" altLang="zh-CN" dirty="0"/>
              <a:t>25</a:t>
            </a:r>
            <a:r>
              <a:rPr kumimoji="1" lang="zh-CN" altLang="en-US" dirty="0"/>
              <a:t>比较，待查区间</a:t>
            </a:r>
            <a:r>
              <a:rPr kumimoji="1" lang="en-US" altLang="zh-CN" dirty="0"/>
              <a:t>24/25</a:t>
            </a:r>
          </a:p>
          <a:p>
            <a:r>
              <a:rPr kumimoji="1" lang="zh-CN" altLang="en-US" dirty="0"/>
              <a:t>第三次和</a:t>
            </a:r>
            <a:r>
              <a:rPr kumimoji="1" lang="en-US" altLang="zh-CN" dirty="0"/>
              <a:t>13</a:t>
            </a:r>
            <a:r>
              <a:rPr kumimoji="1" lang="zh-CN" altLang="en-US" dirty="0"/>
              <a:t>比较，待查区间</a:t>
            </a:r>
            <a:r>
              <a:rPr kumimoji="1" lang="en-US" altLang="zh-CN" dirty="0"/>
              <a:t>12/13</a:t>
            </a:r>
          </a:p>
          <a:p>
            <a:r>
              <a:rPr kumimoji="1" lang="zh-CN" altLang="en-US" dirty="0"/>
              <a:t>第四次和</a:t>
            </a:r>
            <a:r>
              <a:rPr kumimoji="1" lang="en-US" altLang="zh-CN" dirty="0"/>
              <a:t>6</a:t>
            </a:r>
            <a:r>
              <a:rPr kumimoji="1" lang="zh-CN" altLang="en-US" dirty="0"/>
              <a:t>比较，  待查区间</a:t>
            </a:r>
            <a:r>
              <a:rPr kumimoji="1" lang="en-US" altLang="zh-CN" dirty="0"/>
              <a:t>5/6</a:t>
            </a:r>
          </a:p>
          <a:p>
            <a:r>
              <a:rPr kumimoji="1" lang="zh-CN" altLang="en-US" dirty="0"/>
              <a:t>第五次和</a:t>
            </a:r>
            <a:r>
              <a:rPr kumimoji="1" lang="en-US" altLang="zh-CN" dirty="0"/>
              <a:t>3</a:t>
            </a:r>
            <a:r>
              <a:rPr kumimoji="1" lang="zh-CN" altLang="en-US" dirty="0"/>
              <a:t>比较，待查区间</a:t>
            </a:r>
            <a:r>
              <a:rPr kumimoji="1" lang="en-US" altLang="zh-CN" dirty="0"/>
              <a:t>2/3</a:t>
            </a:r>
          </a:p>
          <a:p>
            <a:r>
              <a:rPr kumimoji="1" lang="zh-CN" altLang="en-US" dirty="0"/>
              <a:t>第六次和</a:t>
            </a:r>
            <a:r>
              <a:rPr kumimoji="1" lang="en-US" altLang="zh-CN" dirty="0"/>
              <a:t>2</a:t>
            </a:r>
            <a:r>
              <a:rPr kumimoji="1" lang="zh-CN" altLang="en-US" dirty="0"/>
              <a:t>比较，待查区间</a:t>
            </a:r>
            <a:r>
              <a:rPr kumimoji="1" lang="en-US" altLang="zh-CN" dirty="0"/>
              <a:t>1</a:t>
            </a:r>
          </a:p>
          <a:p>
            <a:r>
              <a:rPr kumimoji="1" lang="zh-CN" altLang="en-US" dirty="0"/>
              <a:t>第七次和</a:t>
            </a:r>
            <a:r>
              <a:rPr kumimoji="1" lang="en-US" altLang="zh-CN" dirty="0"/>
              <a:t>1</a:t>
            </a:r>
            <a:r>
              <a:rPr kumimoji="1" lang="zh-CN" altLang="en-US" dirty="0"/>
              <a:t>比较，确定结果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4060" y="676447"/>
            <a:ext cx="10515600" cy="670439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6</a:t>
            </a:r>
            <a:r>
              <a:rPr kumimoji="1" lang="zh-CN" altLang="en-US" dirty="0"/>
              <a:t>、链表不具有的特点是</a:t>
            </a:r>
            <a:r>
              <a:rPr kumimoji="1" lang="en-US" altLang="zh-CN" dirty="0"/>
              <a:t>(</a:t>
            </a:r>
            <a:r>
              <a:rPr kumimoji="1" lang="zh-CN" altLang="en-US" dirty="0"/>
              <a:t>    </a:t>
            </a:r>
            <a:r>
              <a:rPr kumimoji="1" lang="en-US" altLang="zh-CN" dirty="0"/>
              <a:t>)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914400" y="1816443"/>
            <a:ext cx="3020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A.</a:t>
            </a:r>
            <a:r>
              <a:rPr kumimoji="1" lang="zh-CN" altLang="en-US" dirty="0"/>
              <a:t>  插入删除不需要移动元素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2044" y="2520779"/>
            <a:ext cx="2808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B.</a:t>
            </a:r>
            <a:r>
              <a:rPr kumimoji="1" lang="zh-CN" altLang="en-US" dirty="0"/>
              <a:t>  不必事先估计存储空间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89687" y="3138616"/>
            <a:ext cx="3504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C.</a:t>
            </a:r>
            <a:r>
              <a:rPr kumimoji="1" lang="zh-CN" altLang="en-US" dirty="0"/>
              <a:t>  所需空间与线性表长度成正比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14400" y="3793524"/>
            <a:ext cx="2534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D.</a:t>
            </a:r>
            <a:r>
              <a:rPr kumimoji="1" lang="zh-CN" altLang="en-US" dirty="0"/>
              <a:t> 可随机访问任一元素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718128" y="710637"/>
            <a:ext cx="383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>
                <a:solidFill>
                  <a:srgbClr val="FF0000"/>
                </a:solidFill>
              </a:rPr>
              <a:t>D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89687" y="4955059"/>
            <a:ext cx="9716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链表没有下标，不可随机访问任一元素，链表要访问到某个元素，只能沿着指针一个个找过去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3594</Words>
  <Application>Microsoft Macintosh PowerPoint</Application>
  <PresentationFormat>宽屏</PresentationFormat>
  <Paragraphs>442</Paragraphs>
  <Slides>25</Slides>
  <Notes>1</Notes>
  <HiddenSlides>4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2" baseType="lpstr">
      <vt:lpstr>等线</vt:lpstr>
      <vt:lpstr>等线 Light</vt:lpstr>
      <vt:lpstr>KaTeX_Main</vt:lpstr>
      <vt:lpstr>PingFang SC</vt:lpstr>
      <vt:lpstr>Arial</vt:lpstr>
      <vt:lpstr>Menlo</vt:lpstr>
      <vt:lpstr>Office 主题​​</vt:lpstr>
      <vt:lpstr>2019 CSP-J/S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CSP-J</dc:title>
  <dc:creator>李 扶差</dc:creator>
  <cp:lastModifiedBy>扶差 李</cp:lastModifiedBy>
  <cp:revision>19</cp:revision>
  <dcterms:created xsi:type="dcterms:W3CDTF">2024-08-10T13:12:35Z</dcterms:created>
  <dcterms:modified xsi:type="dcterms:W3CDTF">2024-08-15T11:35:18Z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9264500BFE4DB2E64267B766B0B41D83_42</vt:lpwstr>
  </property>
  <property fmtid="{D5CDD505-2E9C-101B-9397-08002B2CF9AE}" pid="3" name="KSOProductBuildVer">
    <vt:lpwstr>2052-6.5.2.8766</vt:lpwstr>
  </property>
</Properties>
</file>